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jpeg" ContentType="image/jpeg"/>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b="def" i="def"/>
      <a:tcStyle>
        <a:tcBdr/>
        <a:fill>
          <a:solidFill>
            <a:srgbClr val="E9EF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p:nvPr>
            <p:ph type="sldImg"/>
          </p:nvPr>
        </p:nvSpPr>
        <p:spPr>
          <a:xfrm>
            <a:off x="1143000" y="685800"/>
            <a:ext cx="4572000" cy="3429000"/>
          </a:xfrm>
          <a:prstGeom prst="rect">
            <a:avLst/>
          </a:prstGeom>
        </p:spPr>
        <p:txBody>
          <a:bodyPr/>
          <a:lstStyle/>
          <a:p>
            <a:pPr/>
          </a:p>
        </p:txBody>
      </p:sp>
      <p:sp>
        <p:nvSpPr>
          <p:cNvPr id="110" name="Shape 11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standalone="yes"?><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11.xml.rels><?xml version="1.0" encoding="UTF-8" standalone="yes"?><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6.xml.rels><?xml version="1.0" encoding="UTF-8" standalone="yes"?><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7.xml.rels><?xml version="1.0" encoding="UTF-8" standalone="yes"?><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8.xml.rels><?xml version="1.0" encoding="UTF-8" standalone="yes"?><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9.xml.rels><?xml version="1.0" encoding="UTF-8" standalone="yes"?><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6" name="Shape 116"/>
          <p:cNvSpPr/>
          <p:nvPr>
            <p:ph type="sldImg"/>
          </p:nvPr>
        </p:nvSpPr>
        <p:spPr>
          <a:prstGeom prst="rect">
            <a:avLst/>
          </a:prstGeom>
        </p:spPr>
        <p:txBody>
          <a:bodyPr/>
          <a:lstStyle/>
          <a:p>
            <a:pPr/>
          </a:p>
        </p:txBody>
      </p:sp>
      <p:sp>
        <p:nvSpPr>
          <p:cNvPr id="117" name="Shape 117"/>
          <p:cNvSpPr/>
          <p:nvPr>
            <p:ph type="body" sz="quarter" idx="1"/>
          </p:nvPr>
        </p:nvSpPr>
        <p:spPr>
          <a:prstGeom prst="rect">
            <a:avLst/>
          </a:prstGeom>
        </p:spPr>
        <p:txBody>
          <a:bodyPr/>
          <a:lstStyle/>
          <a:p>
            <a:pPr/>
            <a:r>
              <a:t>Hi Everyone, it’s Owen from Rask Finance. Visit us at www.raskfinance.com for all the content in this video, plus our latest tutorials and courses. </a:t>
            </a:r>
          </a:p>
          <a:p>
            <a:pPr/>
            <a:r>
              <a:t>This is the second tutorial in our series the Value of Everything. It’s a free online course that will help you understand why and how analysts and investors calculate the value of all types of businesses, stocks, assets and more. </a:t>
            </a:r>
          </a:p>
          <a:p>
            <a:pPr/>
            <a:r>
              <a:t>This is the second tutorial. In it I’ll quickly discuss what valuation is and what the best investors are looking to find. </a:t>
            </a:r>
          </a:p>
          <a:p>
            <a:pPr/>
            <a:r>
              <a:t>First, our disclaimer</a:t>
            </a:r>
            <a:r>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7" name="Shape 227"/>
          <p:cNvSpPr/>
          <p:nvPr>
            <p:ph type="sldImg"/>
          </p:nvPr>
        </p:nvSpPr>
        <p:spPr>
          <a:prstGeom prst="rect">
            <a:avLst/>
          </a:prstGeom>
        </p:spPr>
        <p:txBody>
          <a:bodyPr/>
          <a:lstStyle/>
          <a:p>
            <a:pPr/>
          </a:p>
        </p:txBody>
      </p:sp>
      <p:sp>
        <p:nvSpPr>
          <p:cNvPr id="228" name="Shape 228"/>
          <p:cNvSpPr/>
          <p:nvPr>
            <p:ph type="body" sz="quarter" idx="1"/>
          </p:nvPr>
        </p:nvSpPr>
        <p:spPr>
          <a:prstGeom prst="rect">
            <a:avLst/>
          </a:prstGeom>
        </p:spPr>
        <p:txBody>
          <a:bodyPr/>
          <a:lstStyle/>
          <a:p>
            <a:pPr/>
            <a:r>
              <a:t>That concludes this primer on valuation. And it is the last slideshow in the series (hooray!). </a:t>
            </a:r>
          </a:p>
          <a:p>
            <a:pPr/>
          </a:p>
          <a:p>
            <a:pPr/>
            <a:r>
              <a:t>In the next videos </a:t>
            </a:r>
            <a:r>
              <a:rPr>
                <a:latin typeface="Georgia"/>
                <a:ea typeface="Georgia"/>
                <a:cs typeface="Georgia"/>
                <a:sym typeface="Georgia"/>
              </a:rPr>
              <a:t>we will start creating our valuation models, including:</a:t>
            </a:r>
            <a:endParaRPr>
              <a:latin typeface="Georgia"/>
              <a:ea typeface="Georgia"/>
              <a:cs typeface="Georgia"/>
              <a:sym typeface="Georgia"/>
            </a:endParaRPr>
          </a:p>
          <a:p>
            <a:pPr marL="342900" indent="-342900">
              <a:buSzPct val="100000"/>
              <a:buChar char="-"/>
              <a:defRPr>
                <a:latin typeface="Georgia"/>
                <a:ea typeface="Georgia"/>
                <a:cs typeface="Georgia"/>
                <a:sym typeface="Georgia"/>
              </a:defRPr>
            </a:pPr>
            <a:r>
              <a:t>Discounted Cash Flow (DCF) analysis</a:t>
            </a:r>
          </a:p>
          <a:p>
            <a:pPr marL="342900" indent="-342900">
              <a:buSzPct val="100000"/>
              <a:buChar char="-"/>
              <a:defRPr>
                <a:latin typeface="Georgia"/>
                <a:ea typeface="Georgia"/>
                <a:cs typeface="Georgia"/>
                <a:sym typeface="Georgia"/>
              </a:defRPr>
            </a:pPr>
            <a:r>
              <a:t>Dividend Models</a:t>
            </a:r>
          </a:p>
          <a:p>
            <a:pPr marL="342900" indent="-342900">
              <a:buSzPct val="100000"/>
              <a:buChar char="-"/>
              <a:defRPr>
                <a:latin typeface="Georgia"/>
                <a:ea typeface="Georgia"/>
                <a:cs typeface="Georgia"/>
                <a:sym typeface="Georgia"/>
              </a:defRPr>
            </a:pPr>
            <a:r>
              <a:t>EPV, and more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4" name="Shape 234"/>
          <p:cNvSpPr/>
          <p:nvPr>
            <p:ph type="sldImg"/>
          </p:nvPr>
        </p:nvSpPr>
        <p:spPr>
          <a:prstGeom prst="rect">
            <a:avLst/>
          </a:prstGeom>
        </p:spPr>
        <p:txBody>
          <a:bodyPr/>
          <a:lstStyle/>
          <a:p>
            <a:pPr/>
          </a:p>
        </p:txBody>
      </p:sp>
      <p:sp>
        <p:nvSpPr>
          <p:cNvPr id="235" name="Shape 235"/>
          <p:cNvSpPr/>
          <p:nvPr>
            <p:ph type="body" sz="quarter" idx="1"/>
          </p:nvPr>
        </p:nvSpPr>
        <p:spPr>
          <a:prstGeom prst="rect">
            <a:avLst/>
          </a:prstGeom>
        </p:spPr>
        <p:txBody>
          <a:bodyPr/>
          <a:lstStyle/>
          <a:p>
            <a:pPr/>
            <a:r>
              <a:t>Remember if you have any questions, find me on Twitter with the handle @owenrask or with @raskfinance. </a:t>
            </a:r>
          </a:p>
          <a:p>
            <a:pPr/>
          </a:p>
          <a:p>
            <a:pPr/>
            <a:r>
              <a:t>Also, you can access this slideshow online by visiting us at raskfinance.com, where we have many more courses, podcasts and tutorials.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Shape 128"/>
          <p:cNvSpPr/>
          <p:nvPr>
            <p:ph type="sldImg"/>
          </p:nvPr>
        </p:nvSpPr>
        <p:spPr>
          <a:prstGeom prst="rect">
            <a:avLst/>
          </a:prstGeom>
        </p:spPr>
        <p:txBody>
          <a:bodyPr/>
          <a:lstStyle/>
          <a:p>
            <a:pPr/>
          </a:p>
        </p:txBody>
      </p:sp>
      <p:sp>
        <p:nvSpPr>
          <p:cNvPr id="129" name="Shape 129"/>
          <p:cNvSpPr/>
          <p:nvPr>
            <p:ph type="body" sz="quarter" idx="1"/>
          </p:nvPr>
        </p:nvSpPr>
        <p:spPr>
          <a:prstGeom prst="rect">
            <a:avLst/>
          </a:prstGeom>
        </p:spPr>
        <p:txBody>
          <a:bodyPr/>
          <a:lstStyle/>
          <a:p>
            <a:pPr>
              <a:defRPr>
                <a:latin typeface="Georgia"/>
                <a:ea typeface="Georgia"/>
                <a:cs typeface="Georgia"/>
                <a:sym typeface="Georgia"/>
              </a:defRPr>
            </a:pPr>
            <a:r>
              <a:t>The final number we calculate with a valuation model. </a:t>
            </a:r>
          </a:p>
          <a:p>
            <a:pPr>
              <a:defRPr>
                <a:latin typeface="Georgia"/>
                <a:ea typeface="Georgia"/>
                <a:cs typeface="Georgia"/>
                <a:sym typeface="Georgia"/>
              </a:defRPr>
            </a:pPr>
          </a:p>
          <a:p>
            <a:pPr>
              <a:defRPr>
                <a:latin typeface="Georgia"/>
                <a:ea typeface="Georgia"/>
                <a:cs typeface="Georgia"/>
                <a:sym typeface="Georgia"/>
              </a:defRPr>
            </a:pPr>
            <a:r>
              <a:t>It represents the </a:t>
            </a:r>
            <a:r>
              <a:rPr b="1"/>
              <a:t>worth</a:t>
            </a:r>
            <a:r>
              <a:t> of something, like a stock.</a:t>
            </a:r>
          </a:p>
          <a:p>
            <a:pPr>
              <a:defRPr>
                <a:latin typeface="Georgia"/>
                <a:ea typeface="Georgia"/>
                <a:cs typeface="Georgia"/>
                <a:sym typeface="Georgia"/>
              </a:defRPr>
            </a:pPr>
          </a:p>
          <a:p>
            <a:pPr>
              <a:defRPr>
                <a:latin typeface="Georgia"/>
                <a:ea typeface="Georgia"/>
                <a:cs typeface="Georgia"/>
                <a:sym typeface="Georgia"/>
              </a:defRPr>
            </a:pPr>
            <a:r>
              <a:t>We calculate the intrinsic value using a model. </a:t>
            </a:r>
          </a:p>
          <a:p>
            <a:pPr>
              <a:defRPr>
                <a:latin typeface="Georgia"/>
                <a:ea typeface="Georgia"/>
                <a:cs typeface="Georgia"/>
                <a:sym typeface="Georgia"/>
              </a:defRPr>
            </a:pPr>
          </a:p>
          <a:p>
            <a:pPr>
              <a:defRPr>
                <a:latin typeface="Georgia"/>
                <a:ea typeface="Georgia"/>
                <a:cs typeface="Georgia"/>
                <a:sym typeface="Georgia"/>
              </a:defRPr>
            </a:pPr>
            <a:r>
              <a:t>But remember models may not work in real life. </a:t>
            </a:r>
          </a:p>
          <a:p>
            <a:pPr>
              <a:defRPr>
                <a:latin typeface="Georgia"/>
                <a:ea typeface="Georgia"/>
                <a:cs typeface="Georgia"/>
                <a:sym typeface="Georgia"/>
              </a:defRPr>
            </a:pPr>
          </a:p>
          <a:p>
            <a:pPr>
              <a:defRPr>
                <a:latin typeface="Georgia"/>
                <a:ea typeface="Georgia"/>
                <a:cs typeface="Georgia"/>
                <a:sym typeface="Georgia"/>
              </a:defRPr>
            </a:pPr>
            <a:r>
              <a:t>Modelling something does not mean it is correct! </a:t>
            </a:r>
          </a:p>
          <a:p>
            <a:pPr/>
          </a:p>
          <a:p>
            <a:pPr/>
            <a:r>
              <a:t>Finallly</a:t>
            </a:r>
            <a:r>
              <a:t>…</a:t>
            </a:r>
            <a:r>
              <a:t>(change slide)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Shape 135"/>
          <p:cNvSpPr/>
          <p:nvPr>
            <p:ph type="sldImg"/>
          </p:nvPr>
        </p:nvSpPr>
        <p:spPr>
          <a:prstGeom prst="rect">
            <a:avLst/>
          </a:prstGeom>
        </p:spPr>
        <p:txBody>
          <a:bodyPr/>
          <a:lstStyle/>
          <a:p>
            <a:pPr/>
          </a:p>
        </p:txBody>
      </p:sp>
      <p:sp>
        <p:nvSpPr>
          <p:cNvPr id="136" name="Shape 136"/>
          <p:cNvSpPr/>
          <p:nvPr>
            <p:ph type="body" sz="quarter" idx="1"/>
          </p:nvPr>
        </p:nvSpPr>
        <p:spPr>
          <a:prstGeom prst="rect">
            <a:avLst/>
          </a:prstGeom>
        </p:spPr>
        <p:txBody>
          <a:bodyPr/>
          <a:lstStyle/>
          <a:p>
            <a:pPr>
              <a:defRPr>
                <a:latin typeface="Georgia"/>
                <a:ea typeface="Georgia"/>
                <a:cs typeface="Georgia"/>
                <a:sym typeface="Georgia"/>
              </a:defRPr>
            </a:pPr>
            <a:r>
              <a:t>IV is different from </a:t>
            </a:r>
            <a:r>
              <a:rPr b="1"/>
              <a:t>price!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2" name="Shape 142"/>
          <p:cNvSpPr/>
          <p:nvPr>
            <p:ph type="sldImg"/>
          </p:nvPr>
        </p:nvSpPr>
        <p:spPr>
          <a:prstGeom prst="rect">
            <a:avLst/>
          </a:prstGeom>
        </p:spPr>
        <p:txBody>
          <a:bodyPr/>
          <a:lstStyle/>
          <a:p>
            <a:pPr/>
          </a:p>
        </p:txBody>
      </p:sp>
      <p:sp>
        <p:nvSpPr>
          <p:cNvPr id="143" name="Shape 143"/>
          <p:cNvSpPr/>
          <p:nvPr>
            <p:ph type="body" sz="quarter" idx="1"/>
          </p:nvPr>
        </p:nvSpPr>
        <p:spPr>
          <a:prstGeom prst="rect">
            <a:avLst/>
          </a:prstGeom>
        </p:spPr>
        <p:txBody>
          <a:bodyPr/>
          <a:lstStyle/>
          <a:p>
            <a:pPr/>
            <a:r>
              <a:t>Here’s a chart from our website. It shows the value of some asset, with a dotted grey line; and its price, with a blue line. As you can see the </a:t>
            </a:r>
            <a:r>
              <a:rPr b="1"/>
              <a:t>price </a:t>
            </a:r>
            <a:r>
              <a:t>of this investment moves around a lot, in fact it changes every day.  The value of this asset does not fluctuate as often. It changes, but not nearly as frequently the price. That’s because the valuations we create is based on the asset’s fundamentals.</a:t>
            </a:r>
          </a:p>
          <a:p>
            <a:pPr/>
            <a:r>
              <a:t>Think about it as if you were valuing your local coffee shop. If you valued it today, would you value it tomorrow, and the next day and the day after that? You wouldn’t. </a:t>
            </a:r>
          </a:p>
          <a:p>
            <a:pPr/>
            <a:r>
              <a:t>You would only value it when something changes with the business or if you learn something new. </a:t>
            </a:r>
          </a:p>
          <a:p>
            <a:pPr/>
            <a:r>
              <a:t>Notice also that the price and the value can move away from each other at times, sometimes by a widen margin. That’s normal. </a:t>
            </a:r>
          </a:p>
          <a:p>
            <a:p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0" name="Shape 150"/>
          <p:cNvSpPr/>
          <p:nvPr>
            <p:ph type="sldImg"/>
          </p:nvPr>
        </p:nvSpPr>
        <p:spPr>
          <a:prstGeom prst="rect">
            <a:avLst/>
          </a:prstGeom>
        </p:spPr>
        <p:txBody>
          <a:bodyPr/>
          <a:lstStyle/>
          <a:p>
            <a:pPr/>
          </a:p>
        </p:txBody>
      </p:sp>
      <p:sp>
        <p:nvSpPr>
          <p:cNvPr id="151" name="Shape 151"/>
          <p:cNvSpPr/>
          <p:nvPr>
            <p:ph type="body" sz="quarter" idx="1"/>
          </p:nvPr>
        </p:nvSpPr>
        <p:spPr>
          <a:prstGeom prst="rect">
            <a:avLst/>
          </a:prstGeom>
        </p:spPr>
        <p:txBody>
          <a:bodyPr/>
          <a:lstStyle/>
          <a:p>
            <a:pPr>
              <a:defRPr>
                <a:latin typeface="Georgia"/>
                <a:ea typeface="Georgia"/>
                <a:cs typeface="Georgia"/>
                <a:sym typeface="Georgia"/>
              </a:defRPr>
            </a:pPr>
            <a:r>
              <a:t>If the Intrinsic Value is higher than the asset we say it is “under valued”.</a:t>
            </a:r>
          </a:p>
          <a:p>
            <a:pPr>
              <a:defRPr>
                <a:latin typeface="Georgia"/>
                <a:ea typeface="Georgia"/>
                <a:cs typeface="Georgia"/>
                <a:sym typeface="Georgia"/>
              </a:defRPr>
            </a:pPr>
          </a:p>
          <a:p>
            <a:pPr>
              <a:defRPr>
                <a:latin typeface="Georgia"/>
                <a:ea typeface="Georgia"/>
                <a:cs typeface="Georgia"/>
                <a:sym typeface="Georgia"/>
              </a:defRPr>
            </a:pPr>
            <a:r>
              <a:t>For example, if we </a:t>
            </a:r>
            <a:r>
              <a:rPr b="1"/>
              <a:t>value</a:t>
            </a:r>
            <a:r>
              <a:t> Apple stock at $200 but it is </a:t>
            </a:r>
            <a:r>
              <a:rPr b="1"/>
              <a:t>priced </a:t>
            </a:r>
            <a:r>
              <a:t>at $150. </a:t>
            </a:r>
          </a:p>
          <a:p>
            <a:pPr>
              <a:defRPr>
                <a:latin typeface="Georgia"/>
                <a:ea typeface="Georgia"/>
                <a:cs typeface="Georgia"/>
                <a:sym typeface="Georgia"/>
              </a:defRPr>
            </a:pPr>
            <a:r>
              <a:t>We would say it is “undervalued”.</a:t>
            </a:r>
          </a:p>
          <a:p>
            <a:pPr>
              <a:defRPr>
                <a:latin typeface="Georgia"/>
                <a:ea typeface="Georgia"/>
                <a:cs typeface="Georgia"/>
                <a:sym typeface="Georgia"/>
              </a:defRPr>
            </a:pPr>
          </a:p>
          <a:p>
            <a:pPr>
              <a:defRPr>
                <a:latin typeface="Georgia"/>
                <a:ea typeface="Georgia"/>
                <a:cs typeface="Georgia"/>
                <a:sym typeface="Georgia"/>
              </a:defRPr>
            </a:pPr>
            <a:r>
              <a:t>If we </a:t>
            </a:r>
            <a:r>
              <a:rPr b="1"/>
              <a:t>value </a:t>
            </a:r>
            <a:r>
              <a:t>Apple at $100 and it is </a:t>
            </a:r>
            <a:r>
              <a:rPr b="1"/>
              <a:t>priced </a:t>
            </a:r>
            <a:r>
              <a:t>at $150, we would say it is “overvalued”. </a:t>
            </a:r>
          </a:p>
          <a:p>
            <a:pPr>
              <a:defRPr>
                <a:latin typeface="Georgia"/>
                <a:ea typeface="Georgia"/>
                <a:cs typeface="Georgia"/>
                <a:sym typeface="Georgia"/>
              </a:defRPr>
            </a:pPr>
          </a:p>
          <a:p>
            <a:pPr>
              <a:defRPr>
                <a:latin typeface="Georgia"/>
                <a:ea typeface="Georgia"/>
                <a:cs typeface="Georgia"/>
                <a:sym typeface="Georgia"/>
              </a:defRPr>
            </a:pPr>
            <a:r>
              <a:t>If the price </a:t>
            </a:r>
            <a:r>
              <a:rPr i="1"/>
              <a:t>equals</a:t>
            </a:r>
            <a:r>
              <a:t> the intrinsic value we say it is “fair value”.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Shape 162"/>
          <p:cNvSpPr/>
          <p:nvPr>
            <p:ph type="sldImg"/>
          </p:nvPr>
        </p:nvSpPr>
        <p:spPr>
          <a:prstGeom prst="rect">
            <a:avLst/>
          </a:prstGeom>
        </p:spPr>
        <p:txBody>
          <a:bodyPr/>
          <a:lstStyle/>
          <a:p>
            <a:pPr/>
          </a:p>
        </p:txBody>
      </p:sp>
      <p:sp>
        <p:nvSpPr>
          <p:cNvPr id="163" name="Shape 163"/>
          <p:cNvSpPr/>
          <p:nvPr>
            <p:ph type="body" sz="quarter" idx="1"/>
          </p:nvPr>
        </p:nvSpPr>
        <p:spPr>
          <a:prstGeom prst="rect">
            <a:avLst/>
          </a:prstGeom>
        </p:spPr>
        <p:txBody>
          <a:bodyPr/>
          <a:lstStyle/>
          <a:p>
            <a:pPr/>
            <a:r>
              <a:t>That’s why we have something called the margin of safety. This is the difference between our calculated value and market price. Shown here with a red line. </a:t>
            </a:r>
          </a:p>
          <a:p>
            <a:pPr/>
            <a:r>
              <a:t>It is also known as the </a:t>
            </a:r>
            <a:r>
              <a:rPr b="1"/>
              <a:t>margin of error </a:t>
            </a:r>
            <a:r>
              <a:t>because it adjusts for us making a mistake in our research and/or our valuation. </a:t>
            </a:r>
          </a:p>
          <a:p>
            <a:pPr/>
          </a:p>
          <a:p>
            <a:pPr/>
            <a:r>
              <a:rPr b="1"/>
              <a:t>Note to readers:</a:t>
            </a:r>
            <a:r>
              <a:t> I explained Margin of Safety terribly! So if you want more information on the topic or more – better – detail please send me an email: owen@raskfinance.com, or hit me up on Twitter: @owenrask.</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4" name="Shape 184"/>
          <p:cNvSpPr/>
          <p:nvPr>
            <p:ph type="sldImg"/>
          </p:nvPr>
        </p:nvSpPr>
        <p:spPr>
          <a:prstGeom prst="rect">
            <a:avLst/>
          </a:prstGeom>
        </p:spPr>
        <p:txBody>
          <a:bodyPr/>
          <a:lstStyle/>
          <a:p>
            <a:pPr/>
          </a:p>
        </p:txBody>
      </p:sp>
      <p:sp>
        <p:nvSpPr>
          <p:cNvPr id="185" name="Shape 185"/>
          <p:cNvSpPr/>
          <p:nvPr>
            <p:ph type="body" sz="quarter" idx="1"/>
          </p:nvPr>
        </p:nvSpPr>
        <p:spPr>
          <a:prstGeom prst="rect">
            <a:avLst/>
          </a:prstGeom>
        </p:spPr>
        <p:txBody>
          <a:bodyPr/>
          <a:lstStyle/>
          <a:p>
            <a:pPr/>
            <a:r>
              <a:t>Next up we have the concept of asymmetric return. Don’t let the name fool you. </a:t>
            </a:r>
          </a:p>
          <a:p>
            <a:pPr/>
          </a:p>
          <a:p>
            <a:pPr/>
            <a:r>
              <a:t>Let’s say you are valuing Apple shares today. It’s </a:t>
            </a:r>
            <a:r>
              <a:rPr b="1"/>
              <a:t>priced</a:t>
            </a:r>
            <a:r>
              <a:t> at $100. And you want to invest in it. </a:t>
            </a:r>
          </a:p>
          <a:p>
            <a:pPr/>
            <a:r>
              <a:t>Anything above the white line on this page is profit (+) and anything below the white line is a loss (-)</a:t>
            </a:r>
          </a:p>
          <a:p>
            <a:pPr/>
            <a:r>
              <a:t>You conduct your valuation and find that Apple is worth either $110 or $90 per share depending on whether it’s latest device is a success. Both outcomes are equally likely. </a:t>
            </a:r>
          </a:p>
          <a:p>
            <a:pPr/>
            <a:r>
              <a:t>So, if you buy Apple shares today, you will either lose $10 or make $10 in profit. Would you make the investment?</a:t>
            </a:r>
          </a:p>
          <a:p>
            <a:pPr/>
            <a:r>
              <a:t>You wouldn’t. Because even if your valuation is correct the risk is the same as the reward.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1" name="Shape 191"/>
          <p:cNvSpPr/>
          <p:nvPr>
            <p:ph type="sldImg"/>
          </p:nvPr>
        </p:nvSpPr>
        <p:spPr>
          <a:prstGeom prst="rect">
            <a:avLst/>
          </a:prstGeom>
        </p:spPr>
        <p:txBody>
          <a:bodyPr/>
          <a:lstStyle/>
          <a:p>
            <a:pPr/>
          </a:p>
        </p:txBody>
      </p:sp>
      <p:sp>
        <p:nvSpPr>
          <p:cNvPr id="192" name="Shape 192"/>
          <p:cNvSpPr/>
          <p:nvPr>
            <p:ph type="body" sz="quarter" idx="1"/>
          </p:nvPr>
        </p:nvSpPr>
        <p:spPr>
          <a:prstGeom prst="rect">
            <a:avLst/>
          </a:prstGeom>
        </p:spPr>
        <p:txBody>
          <a:bodyPr/>
          <a:lstStyle/>
          <a:p>
            <a:pPr/>
            <a:r>
              <a:t>The best investors always want the profit potential to be greater than the loss. </a:t>
            </a:r>
          </a:p>
          <a:p>
            <a:pPr/>
            <a:r>
              <a:t>In other words, an asymmetric return profile.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0" name="Shape 220"/>
          <p:cNvSpPr/>
          <p:nvPr>
            <p:ph type="sldImg"/>
          </p:nvPr>
        </p:nvSpPr>
        <p:spPr>
          <a:prstGeom prst="rect">
            <a:avLst/>
          </a:prstGeom>
        </p:spPr>
        <p:txBody>
          <a:bodyPr/>
          <a:lstStyle/>
          <a:p>
            <a:pPr/>
          </a:p>
        </p:txBody>
      </p:sp>
      <p:sp>
        <p:nvSpPr>
          <p:cNvPr id="221" name="Shape 221"/>
          <p:cNvSpPr/>
          <p:nvPr>
            <p:ph type="body" sz="quarter" idx="1"/>
          </p:nvPr>
        </p:nvSpPr>
        <p:spPr>
          <a:prstGeom prst="rect">
            <a:avLst/>
          </a:prstGeom>
        </p:spPr>
        <p:txBody>
          <a:bodyPr/>
          <a:lstStyle/>
          <a:p>
            <a:pPr/>
            <a:r>
              <a:t>Returning to our example, let’s say you are valuing Apple shares again. It’s still priced at $100. (click)</a:t>
            </a:r>
          </a:p>
          <a:p>
            <a:pPr/>
            <a:r>
              <a:t>This time you conduct your valuation and find that it is worth either $90 (click)(click), in the worst situation, $110 (click)(click), if the new device is received well, or $150 (click)(click) if the latest device is a hit. Each outcome is equally likely. </a:t>
            </a:r>
          </a:p>
          <a:p>
            <a:pPr/>
            <a:r>
              <a:t>So, if you buy Apple today, you will either lose $10, make $10 in profit or $50 in profit. Would you make the investment?</a:t>
            </a:r>
          </a:p>
          <a:p>
            <a:pPr/>
            <a:r>
              <a:t>The answer is you would. Because if your valuation is correct, the potential returns (click) greatly outweigh the risk. (click)</a:t>
            </a:r>
          </a:p>
          <a:p>
            <a:pPr/>
            <a:r>
              <a:t>These are the types of investments the best investors are trying to uncover. They know they won’t get it right every time, but if they consistently take risks with greater return potential, they expect to do well investing money over time. </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92" name="Title Text"/>
          <p:cNvSpPr txBox="1"/>
          <p:nvPr>
            <p:ph type="title"/>
          </p:nvPr>
        </p:nvSpPr>
        <p:spPr>
          <a:prstGeom prst="rect">
            <a:avLst/>
          </a:prstGeom>
        </p:spPr>
        <p:txBody>
          <a:bodyPr/>
          <a:lstStyle/>
          <a:p>
            <a:pPr/>
            <a:r>
              <a:t>Title Text</a:t>
            </a:r>
          </a:p>
        </p:txBody>
      </p:sp>
      <p:sp>
        <p:nvSpPr>
          <p:cNvPr id="93"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9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spTree>
      <p:nvGrpSpPr>
        <p:cNvPr id="1" name=""/>
        <p:cNvGrpSpPr/>
        <p:nvPr/>
      </p:nvGrpSpPr>
      <p:grpSpPr>
        <a:xfrm>
          <a:off x="0" y="0"/>
          <a:ext cx="0" cy="0"/>
          <a:chOff x="0" y="0"/>
          <a:chExt cx="0" cy="0"/>
        </a:xfrm>
      </p:grpSpPr>
      <p:sp>
        <p:nvSpPr>
          <p:cNvPr id="101" name="Title Text"/>
          <p:cNvSpPr txBox="1"/>
          <p:nvPr>
            <p:ph type="title"/>
          </p:nvPr>
        </p:nvSpPr>
        <p:spPr>
          <a:xfrm>
            <a:off x="8724900" y="365125"/>
            <a:ext cx="2628900" cy="5811838"/>
          </a:xfrm>
          <a:prstGeom prst="rect">
            <a:avLst/>
          </a:prstGeom>
        </p:spPr>
        <p:txBody>
          <a:bodyPr/>
          <a:lstStyle/>
          <a:p>
            <a:pPr/>
            <a:r>
              <a:t>Title Text</a:t>
            </a:r>
          </a:p>
        </p:txBody>
      </p:sp>
      <p:sp>
        <p:nvSpPr>
          <p:cNvPr id="102" name="Body Level One…"/>
          <p:cNvSpPr txBox="1"/>
          <p:nvPr>
            <p:ph type="body" idx="1"/>
          </p:nvPr>
        </p:nvSpPr>
        <p:spPr>
          <a:xfrm>
            <a:off x="838200" y="365125"/>
            <a:ext cx="7734300" cy="58118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89" cy="823913"/>
          </a:xfrm>
          <a:prstGeom prst="rect">
            <a:avLst/>
          </a:prstGeom>
        </p:spPr>
        <p:txBody>
          <a:bodyPr anchor="b"/>
          <a:lstStyle>
            <a:lvl1pPr marL="0" indent="0">
              <a:buSzTx/>
              <a:buFontTx/>
              <a:buNone/>
              <a:defRPr b="1" sz="2400"/>
            </a:lvl1pPr>
            <a:lvl2pPr marL="0" indent="457200">
              <a:buSzTx/>
              <a:buFontTx/>
              <a:buNone/>
              <a:defRPr b="1" sz="2400"/>
            </a:lvl2pPr>
            <a:lvl3pPr marL="0" indent="914400">
              <a:buSzTx/>
              <a:buFontTx/>
              <a:buNone/>
              <a:defRPr b="1" sz="2400"/>
            </a:lvl3pPr>
            <a:lvl4pPr marL="0" indent="1371600">
              <a:buSzTx/>
              <a:buFontTx/>
              <a:buNone/>
              <a:defRPr b="1" sz="2400"/>
            </a:lvl4pPr>
            <a:lvl5pPr marL="0" indent="182880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13"/>
          </p:nvPr>
        </p:nvSpPr>
        <p:spPr>
          <a:xfrm>
            <a:off x="6172200" y="1681163"/>
            <a:ext cx="5183188" cy="823913"/>
          </a:xfrm>
          <a:prstGeom prst="rect">
            <a:avLst/>
          </a:prstGeom>
        </p:spPr>
        <p:txBody>
          <a:bodyPr anchor="b"/>
          <a:lstStyle/>
          <a:p>
            <a:pPr marL="0" indent="0">
              <a:buSzTx/>
              <a:buFontTx/>
              <a:buNone/>
              <a:defRPr b="1" sz="24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13"/>
          </p:nvPr>
        </p:nvSpPr>
        <p:spPr>
          <a:xfrm>
            <a:off x="839787" y="2057400"/>
            <a:ext cx="3932238" cy="3811588"/>
          </a:xfrm>
          <a:prstGeom prst="rect">
            <a:avLst/>
          </a:prstGeom>
        </p:spPr>
        <p:txBody>
          <a:bodyPr/>
          <a:lstStyle/>
          <a:p>
            <a:pPr marL="0" indent="0">
              <a:buSzTx/>
              <a:buFontTx/>
              <a:buNone/>
              <a:defRPr sz="16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83" name="Picture Placeholder 2"/>
          <p:cNvSpPr/>
          <p:nvPr>
            <p:ph type="pic" sz="half" idx="13"/>
          </p:nvPr>
        </p:nvSpPr>
        <p:spPr>
          <a:xfrm>
            <a:off x="5183187" y="987425"/>
            <a:ext cx="6172201" cy="4873625"/>
          </a:xfrm>
          <a:prstGeom prst="rect">
            <a:avLst/>
          </a:prstGeom>
        </p:spPr>
        <p:txBody>
          <a:bodyPr lIns="91439" rIns="91439">
            <a:noAutofit/>
          </a:bodyPr>
          <a:lstStyle/>
          <a:p>
            <a:pPr/>
          </a:p>
        </p:txBody>
      </p:sp>
      <p:sp>
        <p:nvSpPr>
          <p:cNvPr id="84" name="Body Level One…"/>
          <p:cNvSpPr txBox="1"/>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89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j-lt"/>
          <a:ea typeface="+mj-ea"/>
          <a:cs typeface="+mj-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e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e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jpe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jpe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e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eg"/><Relationship Id="rId4"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eg"/><Relationship Id="rId4" Type="http://schemas.openxmlformats.org/officeDocument/2006/relationships/image" Target="../media/image2.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eg"/><Relationship Id="rId4" Type="http://schemas.openxmlformats.org/officeDocument/2006/relationships/image" Target="../media/image3.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93FB"/>
        </a:solidFill>
      </p:bgPr>
    </p:bg>
    <p:spTree>
      <p:nvGrpSpPr>
        <p:cNvPr id="1" name=""/>
        <p:cNvGrpSpPr/>
        <p:nvPr/>
      </p:nvGrpSpPr>
      <p:grpSpPr>
        <a:xfrm>
          <a:off x="0" y="0"/>
          <a:ext cx="0" cy="0"/>
          <a:chOff x="0" y="0"/>
          <a:chExt cx="0" cy="0"/>
        </a:xfrm>
      </p:grpSpPr>
      <p:sp>
        <p:nvSpPr>
          <p:cNvPr id="112" name="Title 1"/>
          <p:cNvSpPr txBox="1"/>
          <p:nvPr>
            <p:ph type="ctrTitle"/>
          </p:nvPr>
        </p:nvSpPr>
        <p:spPr>
          <a:xfrm>
            <a:off x="1524000" y="299402"/>
            <a:ext cx="9144000" cy="1145350"/>
          </a:xfrm>
          <a:prstGeom prst="rect">
            <a:avLst/>
          </a:prstGeom>
        </p:spPr>
        <p:txBody>
          <a:bodyPr/>
          <a:lstStyle>
            <a:lvl1pPr>
              <a:defRPr>
                <a:solidFill>
                  <a:srgbClr val="FFFFFF"/>
                </a:solidFill>
                <a:latin typeface="Georgia"/>
                <a:ea typeface="Georgia"/>
                <a:cs typeface="Georgia"/>
                <a:sym typeface="Georgia"/>
              </a:defRPr>
            </a:lvl1pPr>
          </a:lstStyle>
          <a:p>
            <a:pPr/>
            <a:r>
              <a:t>The Purpose of Valuation</a:t>
            </a:r>
          </a:p>
        </p:txBody>
      </p:sp>
      <p:sp>
        <p:nvSpPr>
          <p:cNvPr id="113" name="Subtitle 2"/>
          <p:cNvSpPr txBox="1"/>
          <p:nvPr>
            <p:ph type="subTitle" sz="half" idx="1"/>
          </p:nvPr>
        </p:nvSpPr>
        <p:spPr>
          <a:xfrm>
            <a:off x="1524000" y="2640830"/>
            <a:ext cx="9144000" cy="2651761"/>
          </a:xfrm>
          <a:prstGeom prst="rect">
            <a:avLst/>
          </a:prstGeom>
        </p:spPr>
        <p:txBody>
          <a:bodyPr/>
          <a:lstStyle/>
          <a:p>
            <a:pPr>
              <a:defRPr sz="2000">
                <a:latin typeface="Georgia"/>
                <a:ea typeface="Georgia"/>
                <a:cs typeface="Georgia"/>
                <a:sym typeface="Georgia"/>
              </a:defRPr>
            </a:pPr>
            <a:r>
              <a:t>Our Disclaimer: It’s pretty simple, don’t mistake this lecture for financial advice. </a:t>
            </a:r>
            <a:br/>
            <a:br/>
            <a:r>
              <a:t>Our lawyer would say: The information presented is general information only for the purposes of education, and does not constitute financial advice. This information does not take into account your investment objectives, particular needs or financial situation. Always consult a licensed and trustworthy professional before making a financial, taxation or legal decision.</a:t>
            </a:r>
          </a:p>
        </p:txBody>
      </p:sp>
      <p:pic>
        <p:nvPicPr>
          <p:cNvPr id="114" name="Picture 3" descr="Picture 3"/>
          <p:cNvPicPr>
            <a:picLocks noChangeAspect="1"/>
          </p:cNvPicPr>
          <p:nvPr/>
        </p:nvPicPr>
        <p:blipFill>
          <a:blip r:embed="rId3">
            <a:extLst/>
          </a:blip>
          <a:stretch>
            <a:fillRect/>
          </a:stretch>
        </p:blipFill>
        <p:spPr>
          <a:xfrm>
            <a:off x="11039856" y="5705855"/>
            <a:ext cx="1152145" cy="1152145"/>
          </a:xfrm>
          <a:prstGeom prst="rect">
            <a:avLst/>
          </a:prstGeom>
          <a:ln w="12700">
            <a:miter lim="400000"/>
          </a:ln>
        </p:spPr>
      </p:pic>
      <p:sp>
        <p:nvSpPr>
          <p:cNvPr id="115" name="TextBox 4"/>
          <p:cNvSpPr txBox="1"/>
          <p:nvPr/>
        </p:nvSpPr>
        <p:spPr>
          <a:xfrm>
            <a:off x="4687823" y="6488667"/>
            <a:ext cx="2816354"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solidFill>
                  <a:srgbClr val="FFFFFF"/>
                </a:solidFill>
                <a:latin typeface="Georgia"/>
                <a:ea typeface="Georgia"/>
                <a:cs typeface="Georgia"/>
                <a:sym typeface="Georgia"/>
              </a:defRPr>
            </a:lvl1pPr>
          </a:lstStyle>
          <a:p>
            <a:pPr/>
            <a:r>
              <a:t>www.raskfinance.com</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93FB"/>
        </a:solidFill>
      </p:bgPr>
    </p:bg>
    <p:spTree>
      <p:nvGrpSpPr>
        <p:cNvPr id="1" name=""/>
        <p:cNvGrpSpPr/>
        <p:nvPr/>
      </p:nvGrpSpPr>
      <p:grpSpPr>
        <a:xfrm>
          <a:off x="0" y="0"/>
          <a:ext cx="0" cy="0"/>
          <a:chOff x="0" y="0"/>
          <a:chExt cx="0" cy="0"/>
        </a:xfrm>
      </p:grpSpPr>
      <p:sp>
        <p:nvSpPr>
          <p:cNvPr id="187" name="Title 1"/>
          <p:cNvSpPr txBox="1"/>
          <p:nvPr>
            <p:ph type="ctrTitle"/>
          </p:nvPr>
        </p:nvSpPr>
        <p:spPr>
          <a:xfrm>
            <a:off x="1524000" y="299402"/>
            <a:ext cx="9144000" cy="1145350"/>
          </a:xfrm>
          <a:prstGeom prst="rect">
            <a:avLst/>
          </a:prstGeom>
        </p:spPr>
        <p:txBody>
          <a:bodyPr/>
          <a:lstStyle>
            <a:lvl1pPr>
              <a:defRPr>
                <a:solidFill>
                  <a:srgbClr val="FFFFFF"/>
                </a:solidFill>
                <a:latin typeface="Georgia"/>
                <a:ea typeface="Georgia"/>
                <a:cs typeface="Georgia"/>
                <a:sym typeface="Georgia"/>
              </a:defRPr>
            </a:lvl1pPr>
          </a:lstStyle>
          <a:p>
            <a:pPr/>
            <a:r>
              <a:t>2. Asymmetric Return</a:t>
            </a:r>
          </a:p>
        </p:txBody>
      </p:sp>
      <p:sp>
        <p:nvSpPr>
          <p:cNvPr id="188" name="Subtitle 2"/>
          <p:cNvSpPr txBox="1"/>
          <p:nvPr>
            <p:ph type="subTitle" idx="1"/>
          </p:nvPr>
        </p:nvSpPr>
        <p:spPr>
          <a:xfrm>
            <a:off x="1524000" y="2024743"/>
            <a:ext cx="9144000" cy="3681113"/>
          </a:xfrm>
          <a:prstGeom prst="rect">
            <a:avLst/>
          </a:prstGeom>
        </p:spPr>
        <p:txBody>
          <a:bodyPr/>
          <a:lstStyle/>
          <a:p>
            <a:pPr>
              <a:defRPr sz="2000">
                <a:latin typeface="Georgia"/>
                <a:ea typeface="Georgia"/>
                <a:cs typeface="Georgia"/>
                <a:sym typeface="Georgia"/>
              </a:defRPr>
            </a:pPr>
          </a:p>
          <a:p>
            <a:pPr>
              <a:defRPr sz="2000">
                <a:latin typeface="Georgia"/>
                <a:ea typeface="Georgia"/>
                <a:cs typeface="Georgia"/>
                <a:sym typeface="Georgia"/>
              </a:defRPr>
            </a:pPr>
            <a:r>
              <a:t>Good investors want the potential </a:t>
            </a:r>
            <a:r>
              <a:rPr b="1"/>
              <a:t>return</a:t>
            </a:r>
            <a:r>
              <a:t> to be greater than the risk.</a:t>
            </a:r>
          </a:p>
          <a:p>
            <a:pPr>
              <a:defRPr sz="2000">
                <a:latin typeface="Georgia"/>
                <a:ea typeface="Georgia"/>
                <a:cs typeface="Georgia"/>
                <a:sym typeface="Georgia"/>
              </a:defRPr>
            </a:pPr>
          </a:p>
          <a:p>
            <a:pPr>
              <a:defRPr sz="2000">
                <a:latin typeface="Georgia"/>
                <a:ea typeface="Georgia"/>
                <a:cs typeface="Georgia"/>
                <a:sym typeface="Georgia"/>
              </a:defRPr>
            </a:pPr>
            <a:r>
              <a:t>In other words, an asymmetric return. </a:t>
            </a:r>
          </a:p>
        </p:txBody>
      </p:sp>
      <p:pic>
        <p:nvPicPr>
          <p:cNvPr id="189" name="Picture 3" descr="Picture 3"/>
          <p:cNvPicPr>
            <a:picLocks noChangeAspect="1"/>
          </p:cNvPicPr>
          <p:nvPr/>
        </p:nvPicPr>
        <p:blipFill>
          <a:blip r:embed="rId3">
            <a:extLst/>
          </a:blip>
          <a:stretch>
            <a:fillRect/>
          </a:stretch>
        </p:blipFill>
        <p:spPr>
          <a:xfrm>
            <a:off x="11039856" y="5705855"/>
            <a:ext cx="1152145" cy="1152145"/>
          </a:xfrm>
          <a:prstGeom prst="rect">
            <a:avLst/>
          </a:prstGeom>
          <a:ln w="12700">
            <a:miter lim="400000"/>
          </a:ln>
        </p:spPr>
      </p:pic>
      <p:sp>
        <p:nvSpPr>
          <p:cNvPr id="190" name="TextBox 4"/>
          <p:cNvSpPr txBox="1"/>
          <p:nvPr/>
        </p:nvSpPr>
        <p:spPr>
          <a:xfrm>
            <a:off x="4687823" y="6488667"/>
            <a:ext cx="2816354"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solidFill>
                  <a:srgbClr val="FFFFFF"/>
                </a:solidFill>
                <a:latin typeface="Georgia"/>
                <a:ea typeface="Georgia"/>
                <a:cs typeface="Georgia"/>
                <a:sym typeface="Georgia"/>
              </a:defRPr>
            </a:lvl1pPr>
          </a:lstStyle>
          <a:p>
            <a:pPr/>
            <a:r>
              <a:t>www.raskfinance.com</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93FB"/>
        </a:solidFill>
      </p:bgPr>
    </p:bg>
    <p:spTree>
      <p:nvGrpSpPr>
        <p:cNvPr id="1" name=""/>
        <p:cNvGrpSpPr/>
        <p:nvPr/>
      </p:nvGrpSpPr>
      <p:grpSpPr>
        <a:xfrm>
          <a:off x="0" y="0"/>
          <a:ext cx="0" cy="0"/>
          <a:chOff x="0" y="0"/>
          <a:chExt cx="0" cy="0"/>
        </a:xfrm>
      </p:grpSpPr>
      <p:sp>
        <p:nvSpPr>
          <p:cNvPr id="194" name="Straight Connector 15"/>
          <p:cNvSpPr/>
          <p:nvPr/>
        </p:nvSpPr>
        <p:spPr>
          <a:xfrm>
            <a:off x="-1" y="4587699"/>
            <a:ext cx="12192002" cy="40068"/>
          </a:xfrm>
          <a:prstGeom prst="line">
            <a:avLst/>
          </a:prstGeom>
          <a:ln w="6350">
            <a:solidFill>
              <a:srgbClr val="FFFFFF"/>
            </a:solidFill>
            <a:miter/>
          </a:ln>
        </p:spPr>
        <p:txBody>
          <a:bodyPr lIns="45719" rIns="45719"/>
          <a:lstStyle/>
          <a:p>
            <a:pPr/>
          </a:p>
        </p:txBody>
      </p:sp>
      <p:sp>
        <p:nvSpPr>
          <p:cNvPr id="195" name="Title 1"/>
          <p:cNvSpPr txBox="1"/>
          <p:nvPr>
            <p:ph type="ctrTitle"/>
          </p:nvPr>
        </p:nvSpPr>
        <p:spPr>
          <a:xfrm>
            <a:off x="1524000" y="299402"/>
            <a:ext cx="9144000" cy="1145350"/>
          </a:xfrm>
          <a:prstGeom prst="rect">
            <a:avLst/>
          </a:prstGeom>
        </p:spPr>
        <p:txBody>
          <a:bodyPr/>
          <a:lstStyle>
            <a:lvl1pPr>
              <a:defRPr>
                <a:solidFill>
                  <a:srgbClr val="FFFFFF"/>
                </a:solidFill>
                <a:latin typeface="Georgia"/>
                <a:ea typeface="Georgia"/>
                <a:cs typeface="Georgia"/>
                <a:sym typeface="Georgia"/>
              </a:defRPr>
            </a:lvl1pPr>
          </a:lstStyle>
          <a:p>
            <a:pPr/>
            <a:r>
              <a:t>2. Asymmetric Return</a:t>
            </a:r>
          </a:p>
        </p:txBody>
      </p:sp>
      <p:pic>
        <p:nvPicPr>
          <p:cNvPr id="196" name="Picture 3" descr="Picture 3"/>
          <p:cNvPicPr>
            <a:picLocks noChangeAspect="1"/>
          </p:cNvPicPr>
          <p:nvPr/>
        </p:nvPicPr>
        <p:blipFill>
          <a:blip r:embed="rId3">
            <a:extLst/>
          </a:blip>
          <a:stretch>
            <a:fillRect/>
          </a:stretch>
        </p:blipFill>
        <p:spPr>
          <a:xfrm>
            <a:off x="11039856" y="5705855"/>
            <a:ext cx="1152145" cy="1152145"/>
          </a:xfrm>
          <a:prstGeom prst="rect">
            <a:avLst/>
          </a:prstGeom>
          <a:ln w="12700">
            <a:miter lim="400000"/>
          </a:ln>
        </p:spPr>
      </p:pic>
      <p:sp>
        <p:nvSpPr>
          <p:cNvPr id="197" name="TextBox 4"/>
          <p:cNvSpPr txBox="1"/>
          <p:nvPr/>
        </p:nvSpPr>
        <p:spPr>
          <a:xfrm>
            <a:off x="4687823" y="6488667"/>
            <a:ext cx="2816354"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solidFill>
                  <a:srgbClr val="FFFFFF"/>
                </a:solidFill>
                <a:latin typeface="Georgia"/>
                <a:ea typeface="Georgia"/>
                <a:cs typeface="Georgia"/>
                <a:sym typeface="Georgia"/>
              </a:defRPr>
            </a:lvl1pPr>
          </a:lstStyle>
          <a:p>
            <a:pPr/>
            <a:r>
              <a:t>www.raskfinance.com</a:t>
            </a:r>
          </a:p>
        </p:txBody>
      </p:sp>
      <p:grpSp>
        <p:nvGrpSpPr>
          <p:cNvPr id="200" name="Rounded Rectangle 5"/>
          <p:cNvGrpSpPr/>
          <p:nvPr/>
        </p:nvGrpSpPr>
        <p:grpSpPr>
          <a:xfrm>
            <a:off x="2085008" y="3962753"/>
            <a:ext cx="1763487" cy="1289959"/>
            <a:chOff x="0" y="0"/>
            <a:chExt cx="1763485" cy="1289957"/>
          </a:xfrm>
        </p:grpSpPr>
        <p:sp>
          <p:nvSpPr>
            <p:cNvPr id="198" name="Rounded Rectangle"/>
            <p:cNvSpPr/>
            <p:nvPr/>
          </p:nvSpPr>
          <p:spPr>
            <a:xfrm>
              <a:off x="0" y="0"/>
              <a:ext cx="1763486" cy="1289958"/>
            </a:xfrm>
            <a:prstGeom prst="roundRect">
              <a:avLst>
                <a:gd name="adj" fmla="val 16667"/>
              </a:avLst>
            </a:prstGeom>
            <a:solidFill>
              <a:schemeClr val="accent3"/>
            </a:solidFill>
            <a:ln w="12700" cap="flat">
              <a:solidFill>
                <a:srgbClr val="787878"/>
              </a:solidFill>
              <a:prstDash val="solid"/>
              <a:miter lim="800000"/>
            </a:ln>
            <a:effectLst/>
          </p:spPr>
          <p:txBody>
            <a:bodyPr wrap="square" lIns="45719" tIns="45719" rIns="45719" bIns="45719" numCol="1" anchor="ctr">
              <a:noAutofit/>
            </a:bodyPr>
            <a:lstStyle/>
            <a:p>
              <a:pPr algn="ctr">
                <a:defRPr sz="3200">
                  <a:ln w="9525">
                    <a:solidFill>
                      <a:srgbClr val="FFFFFF"/>
                    </a:solidFill>
                  </a:ln>
                  <a:solidFill>
                    <a:srgbClr val="FFFFFF"/>
                  </a:solidFill>
                </a:defRPr>
              </a:pPr>
            </a:p>
          </p:txBody>
        </p:sp>
        <p:sp>
          <p:nvSpPr>
            <p:cNvPr id="199" name="$100"/>
            <p:cNvSpPr txBox="1"/>
            <p:nvPr/>
          </p:nvSpPr>
          <p:spPr>
            <a:xfrm>
              <a:off x="62970" y="364309"/>
              <a:ext cx="1637546" cy="5613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3200">
                  <a:ln w="9525">
                    <a:solidFill>
                      <a:srgbClr val="FFFFFF"/>
                    </a:solidFill>
                  </a:ln>
                  <a:solidFill>
                    <a:srgbClr val="FFFFFF"/>
                  </a:solidFill>
                </a:defRPr>
              </a:lvl1pPr>
            </a:lstStyle>
            <a:p>
              <a:pPr/>
              <a:r>
                <a:t>$100</a:t>
              </a:r>
            </a:p>
          </p:txBody>
        </p:sp>
      </p:grpSp>
      <p:grpSp>
        <p:nvGrpSpPr>
          <p:cNvPr id="203" name="Rounded Rectangle 6"/>
          <p:cNvGrpSpPr/>
          <p:nvPr/>
        </p:nvGrpSpPr>
        <p:grpSpPr>
          <a:xfrm>
            <a:off x="6622432" y="3694919"/>
            <a:ext cx="1476539" cy="775490"/>
            <a:chOff x="0" y="0"/>
            <a:chExt cx="1476537" cy="775489"/>
          </a:xfrm>
        </p:grpSpPr>
        <p:sp>
          <p:nvSpPr>
            <p:cNvPr id="201" name="Rounded Rectangle"/>
            <p:cNvSpPr/>
            <p:nvPr/>
          </p:nvSpPr>
          <p:spPr>
            <a:xfrm>
              <a:off x="0" y="0"/>
              <a:ext cx="1476538" cy="775490"/>
            </a:xfrm>
            <a:prstGeom prst="roundRect">
              <a:avLst>
                <a:gd name="adj" fmla="val 16667"/>
              </a:avLst>
            </a:prstGeom>
            <a:solidFill>
              <a:schemeClr val="accent3"/>
            </a:solidFill>
            <a:ln w="12700" cap="flat">
              <a:solidFill>
                <a:srgbClr val="787878"/>
              </a:solidFill>
              <a:prstDash val="solid"/>
              <a:miter lim="800000"/>
            </a:ln>
            <a:effectLst/>
          </p:spPr>
          <p:txBody>
            <a:bodyPr wrap="square" lIns="45719" tIns="45719" rIns="45719" bIns="45719" numCol="1" anchor="ctr">
              <a:noAutofit/>
            </a:bodyPr>
            <a:lstStyle/>
            <a:p>
              <a:pPr algn="ctr">
                <a:defRPr sz="3200">
                  <a:ln w="9525">
                    <a:solidFill>
                      <a:srgbClr val="FFFFFF"/>
                    </a:solidFill>
                  </a:ln>
                  <a:solidFill>
                    <a:srgbClr val="FFFFFF"/>
                  </a:solidFill>
                </a:defRPr>
              </a:pPr>
            </a:p>
          </p:txBody>
        </p:sp>
        <p:sp>
          <p:nvSpPr>
            <p:cNvPr id="202" name="$110"/>
            <p:cNvSpPr txBox="1"/>
            <p:nvPr/>
          </p:nvSpPr>
          <p:spPr>
            <a:xfrm>
              <a:off x="37855" y="107074"/>
              <a:ext cx="1400828" cy="5613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3200">
                  <a:ln w="9525">
                    <a:solidFill>
                      <a:srgbClr val="FFFFFF"/>
                    </a:solidFill>
                  </a:ln>
                  <a:solidFill>
                    <a:srgbClr val="FFFFFF"/>
                  </a:solidFill>
                </a:defRPr>
              </a:lvl1pPr>
            </a:lstStyle>
            <a:p>
              <a:pPr/>
              <a:r>
                <a:t>$110</a:t>
              </a:r>
            </a:p>
          </p:txBody>
        </p:sp>
      </p:grpSp>
      <p:grpSp>
        <p:nvGrpSpPr>
          <p:cNvPr id="206" name="Rounded Rectangle 7"/>
          <p:cNvGrpSpPr/>
          <p:nvPr/>
        </p:nvGrpSpPr>
        <p:grpSpPr>
          <a:xfrm>
            <a:off x="6622432" y="4745056"/>
            <a:ext cx="1476539" cy="795015"/>
            <a:chOff x="0" y="0"/>
            <a:chExt cx="1476537" cy="795014"/>
          </a:xfrm>
        </p:grpSpPr>
        <p:sp>
          <p:nvSpPr>
            <p:cNvPr id="204" name="Rounded Rectangle"/>
            <p:cNvSpPr/>
            <p:nvPr/>
          </p:nvSpPr>
          <p:spPr>
            <a:xfrm>
              <a:off x="0" y="0"/>
              <a:ext cx="1476538" cy="795015"/>
            </a:xfrm>
            <a:prstGeom prst="roundRect">
              <a:avLst>
                <a:gd name="adj" fmla="val 16667"/>
              </a:avLst>
            </a:prstGeom>
            <a:solidFill>
              <a:schemeClr val="accent3"/>
            </a:solidFill>
            <a:ln w="12700" cap="flat">
              <a:solidFill>
                <a:srgbClr val="787878"/>
              </a:solidFill>
              <a:prstDash val="solid"/>
              <a:miter lim="800000"/>
            </a:ln>
            <a:effectLst/>
          </p:spPr>
          <p:txBody>
            <a:bodyPr wrap="square" lIns="45719" tIns="45719" rIns="45719" bIns="45719" numCol="1" anchor="ctr">
              <a:noAutofit/>
            </a:bodyPr>
            <a:lstStyle/>
            <a:p>
              <a:pPr algn="ctr">
                <a:defRPr sz="3200">
                  <a:ln w="9525">
                    <a:solidFill>
                      <a:srgbClr val="FFFFFF"/>
                    </a:solidFill>
                  </a:ln>
                  <a:solidFill>
                    <a:srgbClr val="FFFFFF"/>
                  </a:solidFill>
                </a:defRPr>
              </a:pPr>
            </a:p>
          </p:txBody>
        </p:sp>
        <p:sp>
          <p:nvSpPr>
            <p:cNvPr id="205" name="$90"/>
            <p:cNvSpPr txBox="1"/>
            <p:nvPr/>
          </p:nvSpPr>
          <p:spPr>
            <a:xfrm>
              <a:off x="38808" y="116837"/>
              <a:ext cx="1398922" cy="5613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3200">
                  <a:ln w="9525">
                    <a:solidFill>
                      <a:srgbClr val="FFFFFF"/>
                    </a:solidFill>
                  </a:ln>
                  <a:solidFill>
                    <a:srgbClr val="FFFFFF"/>
                  </a:solidFill>
                </a:defRPr>
              </a:lvl1pPr>
            </a:lstStyle>
            <a:p>
              <a:pPr/>
              <a:r>
                <a:t>$90</a:t>
              </a:r>
            </a:p>
          </p:txBody>
        </p:sp>
      </p:grpSp>
      <p:sp>
        <p:nvSpPr>
          <p:cNvPr id="217" name="Straight Arrow Connector 9"/>
          <p:cNvSpPr/>
          <p:nvPr/>
        </p:nvSpPr>
        <p:spPr>
          <a:xfrm>
            <a:off x="3854674" y="4171644"/>
            <a:ext cx="2761409" cy="32998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0"/>
                </a:lnTo>
              </a:path>
            </a:pathLst>
          </a:custGeom>
          <a:ln w="41275">
            <a:solidFill>
              <a:srgbClr val="E7E6E6"/>
            </a:solidFill>
            <a:miter/>
            <a:tailEnd type="triangle"/>
          </a:ln>
        </p:spPr>
        <p:txBody>
          <a:bodyPr/>
          <a:lstStyle/>
          <a:p>
            <a:pPr/>
          </a:p>
        </p:txBody>
      </p:sp>
      <p:sp>
        <p:nvSpPr>
          <p:cNvPr id="218" name="Straight Arrow Connector 11"/>
          <p:cNvSpPr/>
          <p:nvPr/>
        </p:nvSpPr>
        <p:spPr>
          <a:xfrm>
            <a:off x="3854674" y="4512402"/>
            <a:ext cx="2771441" cy="314099"/>
          </a:xfrm>
          <a:custGeom>
            <a:avLst/>
            <a:gdLst/>
            <a:ahLst/>
            <a:cxnLst>
              <a:cxn ang="0">
                <a:pos x="wd2" y="hd2"/>
              </a:cxn>
              <a:cxn ang="5400000">
                <a:pos x="wd2" y="hd2"/>
              </a:cxn>
              <a:cxn ang="10800000">
                <a:pos x="wd2" y="hd2"/>
              </a:cxn>
              <a:cxn ang="16200000">
                <a:pos x="wd2" y="hd2"/>
              </a:cxn>
            </a:cxnLst>
            <a:rect l="0" t="0" r="r" b="b"/>
            <a:pathLst>
              <a:path w="21600" h="19056" fill="norm" stroke="1" extrusionOk="0">
                <a:moveTo>
                  <a:pt x="0" y="971"/>
                </a:moveTo>
                <a:cubicBezTo>
                  <a:pt x="8381" y="-2544"/>
                  <a:pt x="15581" y="3484"/>
                  <a:pt x="21600" y="19056"/>
                </a:cubicBezTo>
              </a:path>
            </a:pathLst>
          </a:custGeom>
          <a:ln w="41275">
            <a:solidFill>
              <a:srgbClr val="E7E6E6"/>
            </a:solidFill>
            <a:miter/>
            <a:tailEnd type="triangle"/>
          </a:ln>
        </p:spPr>
        <p:txBody>
          <a:bodyPr/>
          <a:lstStyle/>
          <a:p>
            <a:pPr/>
          </a:p>
        </p:txBody>
      </p:sp>
      <p:sp>
        <p:nvSpPr>
          <p:cNvPr id="209" name="TextBox 19"/>
          <p:cNvSpPr txBox="1"/>
          <p:nvPr/>
        </p:nvSpPr>
        <p:spPr>
          <a:xfrm>
            <a:off x="146956" y="3763910"/>
            <a:ext cx="783773" cy="675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b="1" sz="4000">
                <a:solidFill>
                  <a:srgbClr val="FFFFFF"/>
                </a:solidFill>
                <a:latin typeface="Georgia"/>
                <a:ea typeface="Georgia"/>
                <a:cs typeface="Georgia"/>
                <a:sym typeface="Georgia"/>
              </a:defRPr>
            </a:lvl1pPr>
          </a:lstStyle>
          <a:p>
            <a:pPr/>
            <a:r>
              <a:t>+</a:t>
            </a:r>
          </a:p>
        </p:txBody>
      </p:sp>
      <p:sp>
        <p:nvSpPr>
          <p:cNvPr id="210" name="TextBox 20"/>
          <p:cNvSpPr txBox="1"/>
          <p:nvPr/>
        </p:nvSpPr>
        <p:spPr>
          <a:xfrm>
            <a:off x="244928" y="4532762"/>
            <a:ext cx="587828" cy="675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b="1" sz="4000">
                <a:solidFill>
                  <a:srgbClr val="FFFFFF"/>
                </a:solidFill>
                <a:latin typeface="Georgia"/>
                <a:ea typeface="Georgia"/>
                <a:cs typeface="Georgia"/>
                <a:sym typeface="Georgia"/>
              </a:defRPr>
            </a:lvl1pPr>
          </a:lstStyle>
          <a:p>
            <a:pPr/>
            <a:r>
              <a:t>-</a:t>
            </a:r>
          </a:p>
        </p:txBody>
      </p:sp>
      <p:grpSp>
        <p:nvGrpSpPr>
          <p:cNvPr id="213" name="Rounded Rectangle 16"/>
          <p:cNvGrpSpPr/>
          <p:nvPr/>
        </p:nvGrpSpPr>
        <p:grpSpPr>
          <a:xfrm>
            <a:off x="6622432" y="1883914"/>
            <a:ext cx="1476539" cy="723285"/>
            <a:chOff x="0" y="0"/>
            <a:chExt cx="1476537" cy="723284"/>
          </a:xfrm>
        </p:grpSpPr>
        <p:sp>
          <p:nvSpPr>
            <p:cNvPr id="211" name="Rounded Rectangle"/>
            <p:cNvSpPr/>
            <p:nvPr/>
          </p:nvSpPr>
          <p:spPr>
            <a:xfrm>
              <a:off x="0" y="0"/>
              <a:ext cx="1476538" cy="723285"/>
            </a:xfrm>
            <a:prstGeom prst="roundRect">
              <a:avLst>
                <a:gd name="adj" fmla="val 16667"/>
              </a:avLst>
            </a:prstGeom>
            <a:solidFill>
              <a:schemeClr val="accent3"/>
            </a:solidFill>
            <a:ln w="12700" cap="flat">
              <a:solidFill>
                <a:srgbClr val="787878"/>
              </a:solidFill>
              <a:prstDash val="solid"/>
              <a:miter lim="800000"/>
            </a:ln>
            <a:effectLst/>
          </p:spPr>
          <p:txBody>
            <a:bodyPr wrap="square" lIns="45719" tIns="45719" rIns="45719" bIns="45719" numCol="1" anchor="ctr">
              <a:noAutofit/>
            </a:bodyPr>
            <a:lstStyle/>
            <a:p>
              <a:pPr algn="ctr">
                <a:defRPr sz="3200">
                  <a:ln w="9525">
                    <a:solidFill>
                      <a:srgbClr val="FFFFFF"/>
                    </a:solidFill>
                  </a:ln>
                  <a:solidFill>
                    <a:srgbClr val="FFFFFF"/>
                  </a:solidFill>
                </a:defRPr>
              </a:pPr>
            </a:p>
          </p:txBody>
        </p:sp>
        <p:sp>
          <p:nvSpPr>
            <p:cNvPr id="212" name="$150"/>
            <p:cNvSpPr txBox="1"/>
            <p:nvPr/>
          </p:nvSpPr>
          <p:spPr>
            <a:xfrm>
              <a:off x="35307" y="80971"/>
              <a:ext cx="1405924" cy="5613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3200">
                  <a:ln w="9525">
                    <a:solidFill>
                      <a:srgbClr val="FFFFFF"/>
                    </a:solidFill>
                  </a:ln>
                  <a:solidFill>
                    <a:srgbClr val="FFFFFF"/>
                  </a:solidFill>
                </a:defRPr>
              </a:lvl1pPr>
            </a:lstStyle>
            <a:p>
              <a:pPr/>
              <a:r>
                <a:t>$150</a:t>
              </a:r>
            </a:p>
          </p:txBody>
        </p:sp>
      </p:grpSp>
      <p:sp>
        <p:nvSpPr>
          <p:cNvPr id="219" name="Straight Arrow Connector 21"/>
          <p:cNvSpPr/>
          <p:nvPr/>
        </p:nvSpPr>
        <p:spPr>
          <a:xfrm>
            <a:off x="3854674" y="2613370"/>
            <a:ext cx="3297782" cy="188777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cubicBezTo>
                  <a:pt x="10194" y="18592"/>
                  <a:pt x="17394" y="11392"/>
                  <a:pt x="21600" y="0"/>
                </a:cubicBezTo>
              </a:path>
            </a:pathLst>
          </a:custGeom>
          <a:ln w="41275">
            <a:solidFill>
              <a:srgbClr val="E7E6E6"/>
            </a:solidFill>
            <a:miter/>
            <a:tailEnd type="triangle"/>
          </a:ln>
        </p:spPr>
        <p:txBody>
          <a:bodyPr/>
          <a:lstStyle/>
          <a:p>
            <a:pPr/>
          </a:p>
        </p:txBody>
      </p:sp>
      <p:sp>
        <p:nvSpPr>
          <p:cNvPr id="215" name="Right Triangle 23"/>
          <p:cNvSpPr/>
          <p:nvPr/>
        </p:nvSpPr>
        <p:spPr>
          <a:xfrm flipH="1">
            <a:off x="3841952" y="1875183"/>
            <a:ext cx="2771839" cy="27300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600"/>
                </a:lnTo>
                <a:lnTo>
                  <a:pt x="0" y="0"/>
                </a:lnTo>
                <a:close/>
              </a:path>
            </a:pathLst>
          </a:custGeom>
          <a:solidFill>
            <a:srgbClr val="4AAFF5"/>
          </a:solidFill>
          <a:ln w="12700">
            <a:solidFill>
              <a:srgbClr val="42719B"/>
            </a:solidFill>
            <a:miter/>
          </a:ln>
        </p:spPr>
        <p:txBody>
          <a:bodyPr lIns="45719" rIns="45719" anchor="ctr"/>
          <a:lstStyle/>
          <a:p>
            <a:pPr algn="ctr">
              <a:defRPr>
                <a:solidFill>
                  <a:srgbClr val="FFFFFF"/>
                </a:solidFill>
              </a:defRPr>
            </a:pPr>
          </a:p>
        </p:txBody>
      </p:sp>
      <p:sp>
        <p:nvSpPr>
          <p:cNvPr id="216" name="Right Triangle 24"/>
          <p:cNvSpPr/>
          <p:nvPr/>
        </p:nvSpPr>
        <p:spPr>
          <a:xfrm rot="10800000">
            <a:off x="3849707" y="4594015"/>
            <a:ext cx="2770195" cy="9072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600"/>
                </a:lnTo>
                <a:lnTo>
                  <a:pt x="0" y="0"/>
                </a:lnTo>
                <a:close/>
              </a:path>
            </a:pathLst>
          </a:custGeom>
          <a:solidFill>
            <a:srgbClr val="C9C9C9"/>
          </a:solidFill>
          <a:ln w="12700">
            <a:solidFill>
              <a:srgbClr val="42719B"/>
            </a:solidFill>
            <a:miter/>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0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0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2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2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21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13" grpId="7"/>
      <p:bldP build="whole" bldLvl="1" animBg="1" rev="0" advAuto="0" spid="217" grpId="4"/>
      <p:bldP build="whole" bldLvl="1" animBg="1" rev="0" advAuto="0" spid="206" grpId="3"/>
      <p:bldP build="whole" bldLvl="1" animBg="1" rev="0" advAuto="0" spid="200" grpId="1"/>
      <p:bldP build="whole" bldLvl="1" animBg="1" rev="0" advAuto="0" spid="218" grpId="2"/>
      <p:bldP build="whole" bldLvl="1" animBg="1" rev="0" advAuto="0" spid="215" grpId="8"/>
      <p:bldP build="whole" bldLvl="1" animBg="1" rev="0" advAuto="0" spid="216" grpId="9"/>
      <p:bldP build="whole" bldLvl="1" animBg="1" rev="0" advAuto="0" spid="203" grpId="5"/>
      <p:bldP build="whole" bldLvl="1" animBg="1" rev="0" advAuto="0" spid="219" grpId="6"/>
    </p:bldLst>
  </p:timing>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93FB"/>
        </a:solidFill>
      </p:bgPr>
    </p:bg>
    <p:spTree>
      <p:nvGrpSpPr>
        <p:cNvPr id="1" name=""/>
        <p:cNvGrpSpPr/>
        <p:nvPr/>
      </p:nvGrpSpPr>
      <p:grpSpPr>
        <a:xfrm>
          <a:off x="0" y="0"/>
          <a:ext cx="0" cy="0"/>
          <a:chOff x="0" y="0"/>
          <a:chExt cx="0" cy="0"/>
        </a:xfrm>
      </p:grpSpPr>
      <p:sp>
        <p:nvSpPr>
          <p:cNvPr id="223" name="Title 1"/>
          <p:cNvSpPr txBox="1"/>
          <p:nvPr>
            <p:ph type="ctrTitle"/>
          </p:nvPr>
        </p:nvSpPr>
        <p:spPr>
          <a:xfrm>
            <a:off x="1524000" y="299402"/>
            <a:ext cx="9144000" cy="1145350"/>
          </a:xfrm>
          <a:prstGeom prst="rect">
            <a:avLst/>
          </a:prstGeom>
        </p:spPr>
        <p:txBody>
          <a:bodyPr/>
          <a:lstStyle>
            <a:lvl1pPr>
              <a:defRPr>
                <a:solidFill>
                  <a:srgbClr val="FFFFFF"/>
                </a:solidFill>
                <a:latin typeface="Georgia"/>
                <a:ea typeface="Georgia"/>
                <a:cs typeface="Georgia"/>
                <a:sym typeface="Georgia"/>
              </a:defRPr>
            </a:lvl1pPr>
          </a:lstStyle>
          <a:p>
            <a:pPr/>
            <a:r>
              <a:t>Next time</a:t>
            </a:r>
          </a:p>
        </p:txBody>
      </p:sp>
      <p:sp>
        <p:nvSpPr>
          <p:cNvPr id="224" name="Subtitle 2"/>
          <p:cNvSpPr txBox="1"/>
          <p:nvPr>
            <p:ph type="subTitle" idx="1"/>
          </p:nvPr>
        </p:nvSpPr>
        <p:spPr>
          <a:xfrm>
            <a:off x="1524000" y="2024743"/>
            <a:ext cx="9144000" cy="3681113"/>
          </a:xfrm>
          <a:prstGeom prst="rect">
            <a:avLst/>
          </a:prstGeom>
        </p:spPr>
        <p:txBody>
          <a:bodyPr/>
          <a:lstStyle/>
          <a:p>
            <a:pPr>
              <a:defRPr sz="2000">
                <a:latin typeface="Georgia"/>
                <a:ea typeface="Georgia"/>
                <a:cs typeface="Georgia"/>
                <a:sym typeface="Georgia"/>
              </a:defRPr>
            </a:pPr>
          </a:p>
          <a:p>
            <a:pPr>
              <a:defRPr sz="2000">
                <a:latin typeface="Georgia"/>
                <a:ea typeface="Georgia"/>
                <a:cs typeface="Georgia"/>
                <a:sym typeface="Georgia"/>
              </a:defRPr>
            </a:pPr>
            <a:r>
              <a:t>No more slideshows!</a:t>
            </a:r>
          </a:p>
          <a:p>
            <a:pPr>
              <a:defRPr sz="2000">
                <a:latin typeface="Georgia"/>
                <a:ea typeface="Georgia"/>
                <a:cs typeface="Georgia"/>
                <a:sym typeface="Georgia"/>
              </a:defRPr>
            </a:pPr>
          </a:p>
          <a:p>
            <a:pPr>
              <a:defRPr sz="2000">
                <a:latin typeface="Georgia"/>
                <a:ea typeface="Georgia"/>
                <a:cs typeface="Georgia"/>
                <a:sym typeface="Georgia"/>
              </a:defRPr>
            </a:pPr>
            <a:r>
              <a:t>We will start creating our valuation models, including:</a:t>
            </a:r>
          </a:p>
          <a:p>
            <a:pPr>
              <a:defRPr sz="2000">
                <a:latin typeface="Georgia"/>
                <a:ea typeface="Georgia"/>
                <a:cs typeface="Georgia"/>
                <a:sym typeface="Georgia"/>
              </a:defRPr>
            </a:pPr>
            <a:r>
              <a:t>Discounted Cash Flow (DCF)</a:t>
            </a:r>
          </a:p>
          <a:p>
            <a:pPr>
              <a:defRPr sz="2000">
                <a:latin typeface="Georgia"/>
                <a:ea typeface="Georgia"/>
                <a:cs typeface="Georgia"/>
                <a:sym typeface="Georgia"/>
              </a:defRPr>
            </a:pPr>
            <a:r>
              <a:t>Dividend Models</a:t>
            </a:r>
          </a:p>
          <a:p>
            <a:pPr>
              <a:defRPr sz="2000">
                <a:latin typeface="Georgia"/>
                <a:ea typeface="Georgia"/>
                <a:cs typeface="Georgia"/>
                <a:sym typeface="Georgia"/>
              </a:defRPr>
            </a:pPr>
            <a:r>
              <a:t>EPV, and more</a:t>
            </a:r>
          </a:p>
        </p:txBody>
      </p:sp>
      <p:pic>
        <p:nvPicPr>
          <p:cNvPr id="225" name="Picture 3" descr="Picture 3"/>
          <p:cNvPicPr>
            <a:picLocks noChangeAspect="1"/>
          </p:cNvPicPr>
          <p:nvPr/>
        </p:nvPicPr>
        <p:blipFill>
          <a:blip r:embed="rId3">
            <a:extLst/>
          </a:blip>
          <a:stretch>
            <a:fillRect/>
          </a:stretch>
        </p:blipFill>
        <p:spPr>
          <a:xfrm>
            <a:off x="11039856" y="5705855"/>
            <a:ext cx="1152145" cy="1152145"/>
          </a:xfrm>
          <a:prstGeom prst="rect">
            <a:avLst/>
          </a:prstGeom>
          <a:ln w="12700">
            <a:miter lim="400000"/>
          </a:ln>
        </p:spPr>
      </p:pic>
      <p:sp>
        <p:nvSpPr>
          <p:cNvPr id="226" name="TextBox 4"/>
          <p:cNvSpPr txBox="1"/>
          <p:nvPr/>
        </p:nvSpPr>
        <p:spPr>
          <a:xfrm>
            <a:off x="4687823" y="6488667"/>
            <a:ext cx="2816354"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solidFill>
                  <a:srgbClr val="FFFFFF"/>
                </a:solidFill>
                <a:latin typeface="Georgia"/>
                <a:ea typeface="Georgia"/>
                <a:cs typeface="Georgia"/>
                <a:sym typeface="Georgia"/>
              </a:defRPr>
            </a:lvl1pPr>
          </a:lstStyle>
          <a:p>
            <a:pPr/>
            <a:r>
              <a:t>www.raskfinance.com</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93FB"/>
        </a:solidFill>
      </p:bgPr>
    </p:bg>
    <p:spTree>
      <p:nvGrpSpPr>
        <p:cNvPr id="1" name=""/>
        <p:cNvGrpSpPr/>
        <p:nvPr/>
      </p:nvGrpSpPr>
      <p:grpSpPr>
        <a:xfrm>
          <a:off x="0" y="0"/>
          <a:ext cx="0" cy="0"/>
          <a:chOff x="0" y="0"/>
          <a:chExt cx="0" cy="0"/>
        </a:xfrm>
      </p:grpSpPr>
      <p:sp>
        <p:nvSpPr>
          <p:cNvPr id="230" name="Title 1"/>
          <p:cNvSpPr txBox="1"/>
          <p:nvPr>
            <p:ph type="ctrTitle"/>
          </p:nvPr>
        </p:nvSpPr>
        <p:spPr>
          <a:xfrm>
            <a:off x="1524000" y="299402"/>
            <a:ext cx="9144000" cy="1145350"/>
          </a:xfrm>
          <a:prstGeom prst="rect">
            <a:avLst/>
          </a:prstGeom>
        </p:spPr>
        <p:txBody>
          <a:bodyPr/>
          <a:lstStyle>
            <a:lvl1pPr>
              <a:defRPr>
                <a:solidFill>
                  <a:srgbClr val="FFFFFF"/>
                </a:solidFill>
                <a:latin typeface="Georgia"/>
                <a:ea typeface="Georgia"/>
                <a:cs typeface="Georgia"/>
                <a:sym typeface="Georgia"/>
              </a:defRPr>
            </a:lvl1pPr>
          </a:lstStyle>
          <a:p>
            <a:pPr/>
            <a:r>
              <a:t>Find us</a:t>
            </a:r>
          </a:p>
        </p:txBody>
      </p:sp>
      <p:sp>
        <p:nvSpPr>
          <p:cNvPr id="231" name="Subtitle 2"/>
          <p:cNvSpPr txBox="1"/>
          <p:nvPr>
            <p:ph type="subTitle" idx="1"/>
          </p:nvPr>
        </p:nvSpPr>
        <p:spPr>
          <a:xfrm>
            <a:off x="1524000" y="2024743"/>
            <a:ext cx="9144000" cy="3681113"/>
          </a:xfrm>
          <a:prstGeom prst="rect">
            <a:avLst/>
          </a:prstGeom>
        </p:spPr>
        <p:txBody>
          <a:bodyPr/>
          <a:lstStyle/>
          <a:p>
            <a:pPr>
              <a:defRPr sz="2000">
                <a:latin typeface="Georgia"/>
                <a:ea typeface="Georgia"/>
                <a:cs typeface="Georgia"/>
                <a:sym typeface="Georgia"/>
              </a:defRPr>
            </a:pPr>
          </a:p>
          <a:p>
            <a:pPr>
              <a:defRPr sz="2000">
                <a:latin typeface="Georgia"/>
                <a:ea typeface="Georgia"/>
                <a:cs typeface="Georgia"/>
                <a:sym typeface="Georgia"/>
              </a:defRPr>
            </a:pPr>
            <a:r>
              <a:t>If you have any questions, find me Twitter: </a:t>
            </a:r>
          </a:p>
          <a:p>
            <a:pPr>
              <a:defRPr sz="2000">
                <a:latin typeface="Georgia"/>
                <a:ea typeface="Georgia"/>
                <a:cs typeface="Georgia"/>
                <a:sym typeface="Georgia"/>
              </a:defRPr>
            </a:pPr>
            <a:r>
              <a:t>@owenrask</a:t>
            </a:r>
          </a:p>
          <a:p>
            <a:pPr>
              <a:defRPr sz="2000">
                <a:latin typeface="Georgia"/>
                <a:ea typeface="Georgia"/>
                <a:cs typeface="Georgia"/>
                <a:sym typeface="Georgia"/>
              </a:defRPr>
            </a:pPr>
            <a:r>
              <a:t>Visit us online at:</a:t>
            </a:r>
          </a:p>
          <a:p>
            <a:pPr>
              <a:defRPr sz="2000">
                <a:latin typeface="Georgia"/>
                <a:ea typeface="Georgia"/>
                <a:cs typeface="Georgia"/>
                <a:sym typeface="Georgia"/>
              </a:defRPr>
            </a:pPr>
          </a:p>
          <a:p>
            <a:pPr>
              <a:defRPr sz="2000">
                <a:latin typeface="Georgia"/>
                <a:ea typeface="Georgia"/>
                <a:cs typeface="Georgia"/>
                <a:sym typeface="Georgia"/>
              </a:defRPr>
            </a:pPr>
            <a:r>
              <a:t>raskfinance.com</a:t>
            </a:r>
          </a:p>
          <a:p>
            <a:pPr>
              <a:defRPr sz="2000">
                <a:latin typeface="Georgia"/>
                <a:ea typeface="Georgia"/>
                <a:cs typeface="Georgia"/>
                <a:sym typeface="Georgia"/>
              </a:defRPr>
            </a:pPr>
          </a:p>
          <a:p>
            <a:pPr>
              <a:defRPr sz="2000">
                <a:latin typeface="Georgia"/>
                <a:ea typeface="Georgia"/>
                <a:cs typeface="Georgia"/>
                <a:sym typeface="Georgia"/>
              </a:defRPr>
            </a:pPr>
            <a:r>
              <a:t>@raskfinance</a:t>
            </a:r>
          </a:p>
        </p:txBody>
      </p:sp>
      <p:pic>
        <p:nvPicPr>
          <p:cNvPr id="232" name="Picture 3" descr="Picture 3"/>
          <p:cNvPicPr>
            <a:picLocks noChangeAspect="1"/>
          </p:cNvPicPr>
          <p:nvPr/>
        </p:nvPicPr>
        <p:blipFill>
          <a:blip r:embed="rId3">
            <a:extLst/>
          </a:blip>
          <a:stretch>
            <a:fillRect/>
          </a:stretch>
        </p:blipFill>
        <p:spPr>
          <a:xfrm>
            <a:off x="11039856" y="5705855"/>
            <a:ext cx="1152145" cy="1152145"/>
          </a:xfrm>
          <a:prstGeom prst="rect">
            <a:avLst/>
          </a:prstGeom>
          <a:ln w="12700">
            <a:miter lim="400000"/>
          </a:ln>
        </p:spPr>
      </p:pic>
      <p:sp>
        <p:nvSpPr>
          <p:cNvPr id="233" name="TextBox 4"/>
          <p:cNvSpPr txBox="1"/>
          <p:nvPr/>
        </p:nvSpPr>
        <p:spPr>
          <a:xfrm>
            <a:off x="4687823" y="6488667"/>
            <a:ext cx="2816354"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solidFill>
                  <a:srgbClr val="FFFFFF"/>
                </a:solidFill>
                <a:latin typeface="Georgia"/>
                <a:ea typeface="Georgia"/>
                <a:cs typeface="Georgia"/>
                <a:sym typeface="Georgia"/>
              </a:defRPr>
            </a:lvl1pPr>
          </a:lstStyle>
          <a:p>
            <a:pPr/>
            <a:r>
              <a:t>www.raskfinance.com</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93FB"/>
        </a:solidFill>
      </p:bgPr>
    </p:bg>
    <p:spTree>
      <p:nvGrpSpPr>
        <p:cNvPr id="1" name=""/>
        <p:cNvGrpSpPr/>
        <p:nvPr/>
      </p:nvGrpSpPr>
      <p:grpSpPr>
        <a:xfrm>
          <a:off x="0" y="0"/>
          <a:ext cx="0" cy="0"/>
          <a:chOff x="0" y="0"/>
          <a:chExt cx="0" cy="0"/>
        </a:xfrm>
      </p:grpSpPr>
      <p:sp>
        <p:nvSpPr>
          <p:cNvPr id="119" name="Title 1"/>
          <p:cNvSpPr txBox="1"/>
          <p:nvPr>
            <p:ph type="ctrTitle"/>
          </p:nvPr>
        </p:nvSpPr>
        <p:spPr>
          <a:xfrm>
            <a:off x="1524000" y="299402"/>
            <a:ext cx="9144000" cy="1145350"/>
          </a:xfrm>
          <a:prstGeom prst="rect">
            <a:avLst/>
          </a:prstGeom>
        </p:spPr>
        <p:txBody>
          <a:bodyPr/>
          <a:lstStyle>
            <a:lvl1pPr>
              <a:defRPr>
                <a:solidFill>
                  <a:srgbClr val="FFFFFF"/>
                </a:solidFill>
                <a:latin typeface="Georgia"/>
                <a:ea typeface="Georgia"/>
                <a:cs typeface="Georgia"/>
                <a:sym typeface="Georgia"/>
              </a:defRPr>
            </a:lvl1pPr>
          </a:lstStyle>
          <a:p>
            <a:pPr/>
            <a:r>
              <a:t>Two Value Terms</a:t>
            </a:r>
          </a:p>
        </p:txBody>
      </p:sp>
      <p:sp>
        <p:nvSpPr>
          <p:cNvPr id="120" name="Subtitle 2"/>
          <p:cNvSpPr txBox="1"/>
          <p:nvPr>
            <p:ph type="subTitle" sz="half" idx="1"/>
          </p:nvPr>
        </p:nvSpPr>
        <p:spPr>
          <a:xfrm>
            <a:off x="2882900" y="2640829"/>
            <a:ext cx="7521129" cy="2651761"/>
          </a:xfrm>
          <a:prstGeom prst="rect">
            <a:avLst/>
          </a:prstGeom>
        </p:spPr>
        <p:txBody>
          <a:bodyPr/>
          <a:lstStyle/>
          <a:p>
            <a:pPr marL="427789" indent="-427789" algn="l">
              <a:buSzPct val="100000"/>
              <a:buAutoNum type="arabicPeriod" startAt="1"/>
              <a:defRPr sz="3200">
                <a:latin typeface="Georgia"/>
                <a:ea typeface="Georgia"/>
                <a:cs typeface="Georgia"/>
                <a:sym typeface="Georgia"/>
              </a:defRPr>
            </a:pPr>
            <a:r>
              <a:t>Intrinsic Value (aka “price target”)</a:t>
            </a:r>
          </a:p>
          <a:p>
            <a:pPr marL="427789" indent="-427789" algn="l">
              <a:buSzPct val="100000"/>
              <a:buAutoNum type="arabicPeriod" startAt="1"/>
              <a:defRPr sz="3200">
                <a:latin typeface="Georgia"/>
                <a:ea typeface="Georgia"/>
                <a:cs typeface="Georgia"/>
                <a:sym typeface="Georgia"/>
              </a:defRPr>
            </a:pPr>
          </a:p>
          <a:p>
            <a:pPr marL="427789" indent="-427789" algn="l">
              <a:buSzPct val="100000"/>
              <a:buAutoNum type="arabicPeriod" startAt="2"/>
              <a:defRPr sz="3200">
                <a:latin typeface="Georgia"/>
                <a:ea typeface="Georgia"/>
                <a:cs typeface="Georgia"/>
                <a:sym typeface="Georgia"/>
              </a:defRPr>
            </a:pPr>
            <a:r>
              <a:t>Asymmetric Return</a:t>
            </a:r>
          </a:p>
        </p:txBody>
      </p:sp>
      <p:pic>
        <p:nvPicPr>
          <p:cNvPr id="121" name="Picture 3" descr="Picture 3"/>
          <p:cNvPicPr>
            <a:picLocks noChangeAspect="1"/>
          </p:cNvPicPr>
          <p:nvPr/>
        </p:nvPicPr>
        <p:blipFill>
          <a:blip r:embed="rId2">
            <a:extLst/>
          </a:blip>
          <a:stretch>
            <a:fillRect/>
          </a:stretch>
        </p:blipFill>
        <p:spPr>
          <a:xfrm>
            <a:off x="11039856" y="5705855"/>
            <a:ext cx="1152145" cy="1152145"/>
          </a:xfrm>
          <a:prstGeom prst="rect">
            <a:avLst/>
          </a:prstGeom>
          <a:ln w="12700">
            <a:miter lim="400000"/>
          </a:ln>
        </p:spPr>
      </p:pic>
      <p:sp>
        <p:nvSpPr>
          <p:cNvPr id="122" name="TextBox 4"/>
          <p:cNvSpPr txBox="1"/>
          <p:nvPr/>
        </p:nvSpPr>
        <p:spPr>
          <a:xfrm>
            <a:off x="4687823" y="6488667"/>
            <a:ext cx="2816354"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solidFill>
                  <a:srgbClr val="FFFFFF"/>
                </a:solidFill>
                <a:latin typeface="Georgia"/>
                <a:ea typeface="Georgia"/>
                <a:cs typeface="Georgia"/>
                <a:sym typeface="Georgia"/>
              </a:defRPr>
            </a:lvl1pPr>
          </a:lstStyle>
          <a:p>
            <a:pPr/>
            <a:r>
              <a:t>www.raskfinance.com</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93FB"/>
        </a:solidFill>
      </p:bgPr>
    </p:bg>
    <p:spTree>
      <p:nvGrpSpPr>
        <p:cNvPr id="1" name=""/>
        <p:cNvGrpSpPr/>
        <p:nvPr/>
      </p:nvGrpSpPr>
      <p:grpSpPr>
        <a:xfrm>
          <a:off x="0" y="0"/>
          <a:ext cx="0" cy="0"/>
          <a:chOff x="0" y="0"/>
          <a:chExt cx="0" cy="0"/>
        </a:xfrm>
      </p:grpSpPr>
      <p:sp>
        <p:nvSpPr>
          <p:cNvPr id="124" name="Title 1"/>
          <p:cNvSpPr txBox="1"/>
          <p:nvPr>
            <p:ph type="ctrTitle"/>
          </p:nvPr>
        </p:nvSpPr>
        <p:spPr>
          <a:xfrm>
            <a:off x="1524000" y="299402"/>
            <a:ext cx="9144000" cy="1145350"/>
          </a:xfrm>
          <a:prstGeom prst="rect">
            <a:avLst/>
          </a:prstGeom>
        </p:spPr>
        <p:txBody>
          <a:bodyPr/>
          <a:lstStyle>
            <a:lvl1pPr>
              <a:defRPr>
                <a:solidFill>
                  <a:srgbClr val="FFFFFF"/>
                </a:solidFill>
                <a:latin typeface="Georgia"/>
                <a:ea typeface="Georgia"/>
                <a:cs typeface="Georgia"/>
                <a:sym typeface="Georgia"/>
              </a:defRPr>
            </a:lvl1pPr>
          </a:lstStyle>
          <a:p>
            <a:pPr/>
            <a:r>
              <a:t>1. Intrinsic Value (IV)</a:t>
            </a:r>
          </a:p>
        </p:txBody>
      </p:sp>
      <p:sp>
        <p:nvSpPr>
          <p:cNvPr id="125" name="Subtitle 2"/>
          <p:cNvSpPr txBox="1"/>
          <p:nvPr>
            <p:ph type="subTitle" idx="1"/>
          </p:nvPr>
        </p:nvSpPr>
        <p:spPr>
          <a:xfrm>
            <a:off x="1524000" y="2040999"/>
            <a:ext cx="9144000" cy="3681113"/>
          </a:xfrm>
          <a:prstGeom prst="rect">
            <a:avLst/>
          </a:prstGeom>
        </p:spPr>
        <p:txBody>
          <a:bodyPr/>
          <a:lstStyle/>
          <a:p>
            <a:pPr>
              <a:defRPr sz="2000">
                <a:latin typeface="Georgia"/>
                <a:ea typeface="Georgia"/>
                <a:cs typeface="Georgia"/>
                <a:sym typeface="Georgia"/>
              </a:defRPr>
            </a:pPr>
          </a:p>
          <a:p>
            <a:pPr>
              <a:defRPr sz="2000">
                <a:latin typeface="Georgia"/>
                <a:ea typeface="Georgia"/>
                <a:cs typeface="Georgia"/>
                <a:sym typeface="Georgia"/>
              </a:defRPr>
            </a:pPr>
            <a:r>
              <a:t>The number we calculate with a valuation model. </a:t>
            </a:r>
          </a:p>
          <a:p>
            <a:pPr>
              <a:defRPr sz="2000">
                <a:latin typeface="Georgia"/>
                <a:ea typeface="Georgia"/>
                <a:cs typeface="Georgia"/>
                <a:sym typeface="Georgia"/>
              </a:defRPr>
            </a:pPr>
          </a:p>
          <a:p>
            <a:pPr>
              <a:defRPr sz="2000">
                <a:latin typeface="Georgia"/>
                <a:ea typeface="Georgia"/>
                <a:cs typeface="Georgia"/>
                <a:sym typeface="Georgia"/>
              </a:defRPr>
            </a:pPr>
            <a:r>
              <a:t>It represents the </a:t>
            </a:r>
            <a:r>
              <a:rPr b="1"/>
              <a:t>worth</a:t>
            </a:r>
            <a:r>
              <a:t> of something, like a stock.</a:t>
            </a:r>
          </a:p>
          <a:p>
            <a:pPr>
              <a:defRPr sz="2000">
                <a:latin typeface="Georgia"/>
                <a:ea typeface="Georgia"/>
                <a:cs typeface="Georgia"/>
                <a:sym typeface="Georgia"/>
              </a:defRPr>
            </a:pPr>
          </a:p>
          <a:p>
            <a:pPr>
              <a:defRPr sz="2000">
                <a:latin typeface="Georgia"/>
                <a:ea typeface="Georgia"/>
                <a:cs typeface="Georgia"/>
                <a:sym typeface="Georgia"/>
              </a:defRPr>
            </a:pPr>
            <a:r>
              <a:t>The intrinsic value you calculate maybe different to the value that I calculate.</a:t>
            </a:r>
          </a:p>
          <a:p>
            <a:pPr>
              <a:defRPr sz="2000">
                <a:latin typeface="Georgia"/>
                <a:ea typeface="Georgia"/>
                <a:cs typeface="Georgia"/>
                <a:sym typeface="Georgia"/>
              </a:defRPr>
            </a:pPr>
          </a:p>
          <a:p>
            <a:pPr>
              <a:defRPr sz="2000">
                <a:latin typeface="Georgia"/>
                <a:ea typeface="Georgia"/>
                <a:cs typeface="Georgia"/>
                <a:sym typeface="Georgia"/>
              </a:defRPr>
            </a:pPr>
            <a:r>
              <a:t>There is no way of knowing immediately who is correct. Both of us may be wrong.  </a:t>
            </a:r>
          </a:p>
        </p:txBody>
      </p:sp>
      <p:pic>
        <p:nvPicPr>
          <p:cNvPr id="126" name="Picture 3" descr="Picture 3"/>
          <p:cNvPicPr>
            <a:picLocks noChangeAspect="1"/>
          </p:cNvPicPr>
          <p:nvPr/>
        </p:nvPicPr>
        <p:blipFill>
          <a:blip r:embed="rId3">
            <a:extLst/>
          </a:blip>
          <a:stretch>
            <a:fillRect/>
          </a:stretch>
        </p:blipFill>
        <p:spPr>
          <a:xfrm>
            <a:off x="11039856" y="5705855"/>
            <a:ext cx="1152145" cy="1152145"/>
          </a:xfrm>
          <a:prstGeom prst="rect">
            <a:avLst/>
          </a:prstGeom>
          <a:ln w="12700">
            <a:miter lim="400000"/>
          </a:ln>
        </p:spPr>
      </p:pic>
      <p:sp>
        <p:nvSpPr>
          <p:cNvPr id="127" name="TextBox 4"/>
          <p:cNvSpPr txBox="1"/>
          <p:nvPr/>
        </p:nvSpPr>
        <p:spPr>
          <a:xfrm>
            <a:off x="4687823" y="6488667"/>
            <a:ext cx="2816354"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solidFill>
                  <a:srgbClr val="FFFFFF"/>
                </a:solidFill>
                <a:latin typeface="Georgia"/>
                <a:ea typeface="Georgia"/>
                <a:cs typeface="Georgia"/>
                <a:sym typeface="Georgia"/>
              </a:defRPr>
            </a:lvl1pPr>
          </a:lstStyle>
          <a:p>
            <a:pPr/>
            <a:r>
              <a:t>www.raskfinance.com</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93FB"/>
        </a:solidFill>
      </p:bgPr>
    </p:bg>
    <p:spTree>
      <p:nvGrpSpPr>
        <p:cNvPr id="1" name=""/>
        <p:cNvGrpSpPr/>
        <p:nvPr/>
      </p:nvGrpSpPr>
      <p:grpSpPr>
        <a:xfrm>
          <a:off x="0" y="0"/>
          <a:ext cx="0" cy="0"/>
          <a:chOff x="0" y="0"/>
          <a:chExt cx="0" cy="0"/>
        </a:xfrm>
      </p:grpSpPr>
      <p:sp>
        <p:nvSpPr>
          <p:cNvPr id="131" name="Title 1"/>
          <p:cNvSpPr txBox="1"/>
          <p:nvPr>
            <p:ph type="ctrTitle"/>
          </p:nvPr>
        </p:nvSpPr>
        <p:spPr>
          <a:xfrm>
            <a:off x="1524000" y="299402"/>
            <a:ext cx="9144000" cy="1145350"/>
          </a:xfrm>
          <a:prstGeom prst="rect">
            <a:avLst/>
          </a:prstGeom>
        </p:spPr>
        <p:txBody>
          <a:bodyPr/>
          <a:lstStyle>
            <a:lvl1pPr>
              <a:defRPr>
                <a:solidFill>
                  <a:srgbClr val="FFFFFF"/>
                </a:solidFill>
                <a:latin typeface="Georgia"/>
                <a:ea typeface="Georgia"/>
                <a:cs typeface="Georgia"/>
                <a:sym typeface="Georgia"/>
              </a:defRPr>
            </a:lvl1pPr>
          </a:lstStyle>
          <a:p>
            <a:pPr/>
            <a:r>
              <a:t>1. Intrinsic Value (IV)</a:t>
            </a:r>
          </a:p>
        </p:txBody>
      </p:sp>
      <p:sp>
        <p:nvSpPr>
          <p:cNvPr id="132" name="Subtitle 2"/>
          <p:cNvSpPr txBox="1"/>
          <p:nvPr>
            <p:ph type="subTitle" sz="half" idx="1"/>
          </p:nvPr>
        </p:nvSpPr>
        <p:spPr>
          <a:xfrm>
            <a:off x="1524000" y="3053443"/>
            <a:ext cx="9144000" cy="2652413"/>
          </a:xfrm>
          <a:prstGeom prst="rect">
            <a:avLst/>
          </a:prstGeom>
        </p:spPr>
        <p:txBody>
          <a:bodyPr/>
          <a:lstStyle/>
          <a:p>
            <a:pPr>
              <a:defRPr sz="2000">
                <a:latin typeface="Georgia"/>
                <a:ea typeface="Georgia"/>
                <a:cs typeface="Georgia"/>
                <a:sym typeface="Georgia"/>
              </a:defRPr>
            </a:pPr>
          </a:p>
          <a:p>
            <a:pPr>
              <a:defRPr sz="3200">
                <a:latin typeface="Georgia"/>
                <a:ea typeface="Georgia"/>
                <a:cs typeface="Georgia"/>
                <a:sym typeface="Georgia"/>
              </a:defRPr>
            </a:pPr>
            <a:r>
              <a:t>IV is different from </a:t>
            </a:r>
            <a:r>
              <a:rPr b="1"/>
              <a:t>price!</a:t>
            </a:r>
          </a:p>
        </p:txBody>
      </p:sp>
      <p:pic>
        <p:nvPicPr>
          <p:cNvPr id="133" name="Picture 3" descr="Picture 3"/>
          <p:cNvPicPr>
            <a:picLocks noChangeAspect="1"/>
          </p:cNvPicPr>
          <p:nvPr/>
        </p:nvPicPr>
        <p:blipFill>
          <a:blip r:embed="rId3">
            <a:extLst/>
          </a:blip>
          <a:stretch>
            <a:fillRect/>
          </a:stretch>
        </p:blipFill>
        <p:spPr>
          <a:xfrm>
            <a:off x="11039856" y="5705855"/>
            <a:ext cx="1152145" cy="1152145"/>
          </a:xfrm>
          <a:prstGeom prst="rect">
            <a:avLst/>
          </a:prstGeom>
          <a:ln w="12700">
            <a:miter lim="400000"/>
          </a:ln>
        </p:spPr>
      </p:pic>
      <p:sp>
        <p:nvSpPr>
          <p:cNvPr id="134" name="TextBox 4"/>
          <p:cNvSpPr txBox="1"/>
          <p:nvPr/>
        </p:nvSpPr>
        <p:spPr>
          <a:xfrm>
            <a:off x="4687823" y="6488667"/>
            <a:ext cx="2816354"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solidFill>
                  <a:srgbClr val="FFFFFF"/>
                </a:solidFill>
                <a:latin typeface="Georgia"/>
                <a:ea typeface="Georgia"/>
                <a:cs typeface="Georgia"/>
                <a:sym typeface="Georgia"/>
              </a:defRPr>
            </a:lvl1pPr>
          </a:lstStyle>
          <a:p>
            <a:pPr/>
            <a:r>
              <a:t>www.raskfinance.com</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93FB"/>
        </a:solidFill>
      </p:bgPr>
    </p:bg>
    <p:spTree>
      <p:nvGrpSpPr>
        <p:cNvPr id="1" name=""/>
        <p:cNvGrpSpPr/>
        <p:nvPr/>
      </p:nvGrpSpPr>
      <p:grpSpPr>
        <a:xfrm>
          <a:off x="0" y="0"/>
          <a:ext cx="0" cy="0"/>
          <a:chOff x="0" y="0"/>
          <a:chExt cx="0" cy="0"/>
        </a:xfrm>
      </p:grpSpPr>
      <p:sp>
        <p:nvSpPr>
          <p:cNvPr id="138" name="Title 1"/>
          <p:cNvSpPr txBox="1"/>
          <p:nvPr>
            <p:ph type="ctrTitle"/>
          </p:nvPr>
        </p:nvSpPr>
        <p:spPr>
          <a:xfrm>
            <a:off x="1524000" y="299402"/>
            <a:ext cx="9144000" cy="1145350"/>
          </a:xfrm>
          <a:prstGeom prst="rect">
            <a:avLst/>
          </a:prstGeom>
        </p:spPr>
        <p:txBody>
          <a:bodyPr/>
          <a:lstStyle>
            <a:lvl1pPr>
              <a:defRPr>
                <a:solidFill>
                  <a:srgbClr val="FFFFFF"/>
                </a:solidFill>
                <a:latin typeface="Georgia"/>
                <a:ea typeface="Georgia"/>
                <a:cs typeface="Georgia"/>
                <a:sym typeface="Georgia"/>
              </a:defRPr>
            </a:lvl1pPr>
          </a:lstStyle>
          <a:p>
            <a:pPr/>
            <a:r>
              <a:t>1. Intrinsic Value (IV)</a:t>
            </a:r>
          </a:p>
        </p:txBody>
      </p:sp>
      <p:pic>
        <p:nvPicPr>
          <p:cNvPr id="139" name="Picture 3" descr="Picture 3"/>
          <p:cNvPicPr>
            <a:picLocks noChangeAspect="1"/>
          </p:cNvPicPr>
          <p:nvPr/>
        </p:nvPicPr>
        <p:blipFill>
          <a:blip r:embed="rId3">
            <a:extLst/>
          </a:blip>
          <a:stretch>
            <a:fillRect/>
          </a:stretch>
        </p:blipFill>
        <p:spPr>
          <a:xfrm>
            <a:off x="11039856" y="5705855"/>
            <a:ext cx="1152145" cy="1152145"/>
          </a:xfrm>
          <a:prstGeom prst="rect">
            <a:avLst/>
          </a:prstGeom>
          <a:ln w="12700">
            <a:miter lim="400000"/>
          </a:ln>
        </p:spPr>
      </p:pic>
      <p:sp>
        <p:nvSpPr>
          <p:cNvPr id="140" name="TextBox 4"/>
          <p:cNvSpPr txBox="1"/>
          <p:nvPr/>
        </p:nvSpPr>
        <p:spPr>
          <a:xfrm>
            <a:off x="4687823" y="6488667"/>
            <a:ext cx="2816354"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solidFill>
                  <a:srgbClr val="FFFFFF"/>
                </a:solidFill>
                <a:latin typeface="Georgia"/>
                <a:ea typeface="Georgia"/>
                <a:cs typeface="Georgia"/>
                <a:sym typeface="Georgia"/>
              </a:defRPr>
            </a:lvl1pPr>
          </a:lstStyle>
          <a:p>
            <a:pPr/>
            <a:r>
              <a:t>www.raskfinance.com</a:t>
            </a:r>
          </a:p>
        </p:txBody>
      </p:sp>
      <p:pic>
        <p:nvPicPr>
          <p:cNvPr id="141" name="Picture 5" descr="Picture 5"/>
          <p:cNvPicPr>
            <a:picLocks noChangeAspect="1"/>
          </p:cNvPicPr>
          <p:nvPr/>
        </p:nvPicPr>
        <p:blipFill>
          <a:blip r:embed="rId4">
            <a:extLst/>
          </a:blip>
          <a:stretch>
            <a:fillRect/>
          </a:stretch>
        </p:blipFill>
        <p:spPr>
          <a:xfrm>
            <a:off x="2380890" y="1514690"/>
            <a:ext cx="7430218" cy="4767239"/>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93FB"/>
        </a:solidFill>
      </p:bgPr>
    </p:bg>
    <p:spTree>
      <p:nvGrpSpPr>
        <p:cNvPr id="1" name=""/>
        <p:cNvGrpSpPr/>
        <p:nvPr/>
      </p:nvGrpSpPr>
      <p:grpSpPr>
        <a:xfrm>
          <a:off x="0" y="0"/>
          <a:ext cx="0" cy="0"/>
          <a:chOff x="0" y="0"/>
          <a:chExt cx="0" cy="0"/>
        </a:xfrm>
      </p:grpSpPr>
      <p:sp>
        <p:nvSpPr>
          <p:cNvPr id="145" name="Title 1"/>
          <p:cNvSpPr txBox="1"/>
          <p:nvPr>
            <p:ph type="ctrTitle"/>
          </p:nvPr>
        </p:nvSpPr>
        <p:spPr>
          <a:xfrm>
            <a:off x="1524000" y="299402"/>
            <a:ext cx="9144000" cy="1145350"/>
          </a:xfrm>
          <a:prstGeom prst="rect">
            <a:avLst/>
          </a:prstGeom>
        </p:spPr>
        <p:txBody>
          <a:bodyPr/>
          <a:lstStyle>
            <a:lvl1pPr>
              <a:defRPr>
                <a:solidFill>
                  <a:srgbClr val="FFFFFF"/>
                </a:solidFill>
                <a:latin typeface="Georgia"/>
                <a:ea typeface="Georgia"/>
                <a:cs typeface="Georgia"/>
                <a:sym typeface="Georgia"/>
              </a:defRPr>
            </a:lvl1pPr>
          </a:lstStyle>
          <a:p>
            <a:pPr/>
            <a:r>
              <a:t>1. Intrinsic Value (IV)</a:t>
            </a:r>
          </a:p>
        </p:txBody>
      </p:sp>
      <p:sp>
        <p:nvSpPr>
          <p:cNvPr id="146" name="Subtitle 2"/>
          <p:cNvSpPr txBox="1"/>
          <p:nvPr>
            <p:ph type="subTitle" idx="1"/>
          </p:nvPr>
        </p:nvSpPr>
        <p:spPr>
          <a:xfrm>
            <a:off x="1524000" y="1884312"/>
            <a:ext cx="9144000" cy="4604356"/>
          </a:xfrm>
          <a:prstGeom prst="rect">
            <a:avLst/>
          </a:prstGeom>
        </p:spPr>
        <p:txBody>
          <a:bodyPr/>
          <a:lstStyle/>
          <a:p>
            <a:pPr>
              <a:defRPr sz="2000">
                <a:latin typeface="Georgia"/>
                <a:ea typeface="Georgia"/>
                <a:cs typeface="Georgia"/>
                <a:sym typeface="Georgia"/>
              </a:defRPr>
            </a:pPr>
            <a:r>
              <a:t>If the Intrinsic Value is </a:t>
            </a:r>
            <a:r>
              <a:rPr b="1"/>
              <a:t>greater </a:t>
            </a:r>
            <a:r>
              <a:t>than the price of the asset we say it is “under valued”.</a:t>
            </a:r>
          </a:p>
          <a:p>
            <a:pPr>
              <a:defRPr sz="2000">
                <a:latin typeface="Georgia"/>
                <a:ea typeface="Georgia"/>
                <a:cs typeface="Georgia"/>
                <a:sym typeface="Georgia"/>
              </a:defRPr>
            </a:pPr>
          </a:p>
          <a:p>
            <a:pPr>
              <a:defRPr sz="2000">
                <a:latin typeface="Georgia"/>
                <a:ea typeface="Georgia"/>
                <a:cs typeface="Georgia"/>
                <a:sym typeface="Georgia"/>
              </a:defRPr>
            </a:pPr>
            <a:r>
              <a:t>For example, if we </a:t>
            </a:r>
            <a:r>
              <a:rPr b="1"/>
              <a:t>value</a:t>
            </a:r>
            <a:r>
              <a:t> Apple stock at $200 but it is </a:t>
            </a:r>
            <a:r>
              <a:rPr b="1"/>
              <a:t>priced </a:t>
            </a:r>
            <a:r>
              <a:t>at $150. </a:t>
            </a:r>
          </a:p>
          <a:p>
            <a:pPr>
              <a:defRPr sz="2000">
                <a:latin typeface="Georgia"/>
                <a:ea typeface="Georgia"/>
                <a:cs typeface="Georgia"/>
                <a:sym typeface="Georgia"/>
              </a:defRPr>
            </a:pPr>
            <a:r>
              <a:t>We would say it is “undervalued”.</a:t>
            </a:r>
            <a:br/>
          </a:p>
          <a:p>
            <a:pPr>
              <a:defRPr sz="2000">
                <a:latin typeface="Georgia"/>
                <a:ea typeface="Georgia"/>
                <a:cs typeface="Georgia"/>
                <a:sym typeface="Georgia"/>
              </a:defRPr>
            </a:pPr>
          </a:p>
          <a:p>
            <a:pPr>
              <a:defRPr sz="2000">
                <a:latin typeface="Georgia"/>
                <a:ea typeface="Georgia"/>
                <a:cs typeface="Georgia"/>
                <a:sym typeface="Georgia"/>
              </a:defRPr>
            </a:pPr>
            <a:br/>
          </a:p>
          <a:p>
            <a:pPr>
              <a:defRPr sz="2000">
                <a:latin typeface="Georgia"/>
                <a:ea typeface="Georgia"/>
                <a:cs typeface="Georgia"/>
                <a:sym typeface="Georgia"/>
              </a:defRPr>
            </a:pPr>
          </a:p>
          <a:p>
            <a:pPr>
              <a:defRPr sz="2000">
                <a:latin typeface="Georgia"/>
                <a:ea typeface="Georgia"/>
                <a:cs typeface="Georgia"/>
                <a:sym typeface="Georgia"/>
              </a:defRPr>
            </a:pPr>
            <a:r>
              <a:t>If we </a:t>
            </a:r>
            <a:r>
              <a:rPr b="1"/>
              <a:t>value </a:t>
            </a:r>
            <a:r>
              <a:t>Apple at $100 and it is </a:t>
            </a:r>
            <a:r>
              <a:rPr b="1"/>
              <a:t>priced </a:t>
            </a:r>
            <a:r>
              <a:t>at $150, we would say it is “overvalued”. </a:t>
            </a:r>
          </a:p>
          <a:p>
            <a:pPr>
              <a:defRPr sz="2000">
                <a:latin typeface="Georgia"/>
                <a:ea typeface="Georgia"/>
                <a:cs typeface="Georgia"/>
                <a:sym typeface="Georgia"/>
              </a:defRPr>
            </a:pPr>
            <a:r>
              <a:t>If the price </a:t>
            </a:r>
            <a:r>
              <a:rPr i="1"/>
              <a:t>equals</a:t>
            </a:r>
            <a:r>
              <a:t> the intrinsic value we say it is “fair value”.</a:t>
            </a:r>
          </a:p>
        </p:txBody>
      </p:sp>
      <p:pic>
        <p:nvPicPr>
          <p:cNvPr id="147" name="Picture 3" descr="Picture 3"/>
          <p:cNvPicPr>
            <a:picLocks noChangeAspect="1"/>
          </p:cNvPicPr>
          <p:nvPr/>
        </p:nvPicPr>
        <p:blipFill>
          <a:blip r:embed="rId3">
            <a:extLst/>
          </a:blip>
          <a:stretch>
            <a:fillRect/>
          </a:stretch>
        </p:blipFill>
        <p:spPr>
          <a:xfrm>
            <a:off x="11039856" y="5705855"/>
            <a:ext cx="1152145" cy="1152145"/>
          </a:xfrm>
          <a:prstGeom prst="rect">
            <a:avLst/>
          </a:prstGeom>
          <a:ln w="12700">
            <a:miter lim="400000"/>
          </a:ln>
        </p:spPr>
      </p:pic>
      <p:sp>
        <p:nvSpPr>
          <p:cNvPr id="148" name="TextBox 4"/>
          <p:cNvSpPr txBox="1"/>
          <p:nvPr/>
        </p:nvSpPr>
        <p:spPr>
          <a:xfrm>
            <a:off x="4687823" y="6488667"/>
            <a:ext cx="2816354"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solidFill>
                  <a:srgbClr val="FFFFFF"/>
                </a:solidFill>
                <a:latin typeface="Georgia"/>
                <a:ea typeface="Georgia"/>
                <a:cs typeface="Georgia"/>
                <a:sym typeface="Georgia"/>
              </a:defRPr>
            </a:lvl1pPr>
          </a:lstStyle>
          <a:p>
            <a:pPr/>
            <a:r>
              <a:t>www.raskfinance.com</a:t>
            </a:r>
          </a:p>
        </p:txBody>
      </p:sp>
      <p:pic>
        <p:nvPicPr>
          <p:cNvPr id="149" name="Picture 5" descr="Picture 5"/>
          <p:cNvPicPr>
            <a:picLocks noChangeAspect="1"/>
          </p:cNvPicPr>
          <p:nvPr/>
        </p:nvPicPr>
        <p:blipFill>
          <a:blip r:embed="rId4">
            <a:extLst/>
          </a:blip>
          <a:stretch>
            <a:fillRect/>
          </a:stretch>
        </p:blipFill>
        <p:spPr>
          <a:xfrm>
            <a:off x="5281109" y="3839145"/>
            <a:ext cx="1350380" cy="1350380"/>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4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49" grpId="1"/>
    </p:bldLst>
  </p:timing>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93FB"/>
        </a:solidFill>
      </p:bgPr>
    </p:bg>
    <p:spTree>
      <p:nvGrpSpPr>
        <p:cNvPr id="1" name=""/>
        <p:cNvGrpSpPr/>
        <p:nvPr/>
      </p:nvGrpSpPr>
      <p:grpSpPr>
        <a:xfrm>
          <a:off x="0" y="0"/>
          <a:ext cx="0" cy="0"/>
          <a:chOff x="0" y="0"/>
          <a:chExt cx="0" cy="0"/>
        </a:xfrm>
      </p:grpSpPr>
      <p:sp>
        <p:nvSpPr>
          <p:cNvPr id="153" name="Title 1"/>
          <p:cNvSpPr txBox="1"/>
          <p:nvPr>
            <p:ph type="ctrTitle"/>
          </p:nvPr>
        </p:nvSpPr>
        <p:spPr>
          <a:xfrm>
            <a:off x="1524000" y="299402"/>
            <a:ext cx="9144000" cy="1145350"/>
          </a:xfrm>
          <a:prstGeom prst="rect">
            <a:avLst/>
          </a:prstGeom>
        </p:spPr>
        <p:txBody>
          <a:bodyPr/>
          <a:lstStyle>
            <a:lvl1pPr>
              <a:defRPr>
                <a:solidFill>
                  <a:srgbClr val="FFFFFF"/>
                </a:solidFill>
                <a:latin typeface="Georgia"/>
                <a:ea typeface="Georgia"/>
                <a:cs typeface="Georgia"/>
                <a:sym typeface="Georgia"/>
              </a:defRPr>
            </a:lvl1pPr>
          </a:lstStyle>
          <a:p>
            <a:pPr/>
            <a:r>
              <a:t>1. Intrinsic Value (IV)</a:t>
            </a:r>
          </a:p>
        </p:txBody>
      </p:sp>
      <p:sp>
        <p:nvSpPr>
          <p:cNvPr id="154" name="Subtitle 2"/>
          <p:cNvSpPr txBox="1"/>
          <p:nvPr>
            <p:ph type="subTitle" sz="half" idx="1"/>
          </p:nvPr>
        </p:nvSpPr>
        <p:spPr>
          <a:xfrm>
            <a:off x="1524000" y="2463030"/>
            <a:ext cx="9144000" cy="2651761"/>
          </a:xfrm>
          <a:prstGeom prst="rect">
            <a:avLst/>
          </a:prstGeom>
        </p:spPr>
        <p:txBody>
          <a:bodyPr/>
          <a:lstStyle/>
          <a:p>
            <a:pPr>
              <a:defRPr sz="2000">
                <a:latin typeface="Georgia"/>
                <a:ea typeface="Georgia"/>
                <a:cs typeface="Georgia"/>
                <a:sym typeface="Georgia"/>
              </a:defRPr>
            </a:pPr>
            <a:r>
              <a:t>Remember, valuations are just models.</a:t>
            </a:r>
          </a:p>
          <a:p>
            <a:pPr>
              <a:defRPr sz="2000">
                <a:latin typeface="Georgia"/>
                <a:ea typeface="Georgia"/>
                <a:cs typeface="Georgia"/>
                <a:sym typeface="Georgia"/>
              </a:defRPr>
            </a:pPr>
          </a:p>
          <a:p>
            <a:pPr>
              <a:defRPr sz="2000">
                <a:latin typeface="Georgia"/>
                <a:ea typeface="Georgia"/>
                <a:cs typeface="Georgia"/>
                <a:sym typeface="Georgia"/>
              </a:defRPr>
            </a:pPr>
            <a:r>
              <a:t>And we all make mistakes in models. </a:t>
            </a:r>
          </a:p>
          <a:p>
            <a:pPr>
              <a:defRPr b="1" sz="2000">
                <a:latin typeface="Georgia"/>
                <a:ea typeface="Georgia"/>
                <a:cs typeface="Georgia"/>
                <a:sym typeface="Georgia"/>
              </a:defRPr>
            </a:pPr>
          </a:p>
          <a:p>
            <a:pPr>
              <a:defRPr b="1" sz="2800">
                <a:latin typeface="Georgia"/>
                <a:ea typeface="Georgia"/>
                <a:cs typeface="Georgia"/>
                <a:sym typeface="Georgia"/>
              </a:defRPr>
            </a:pPr>
            <a:r>
              <a:t>So, it is better to be generally right than specifically wrong.</a:t>
            </a:r>
          </a:p>
        </p:txBody>
      </p:sp>
      <p:pic>
        <p:nvPicPr>
          <p:cNvPr id="155" name="Picture 3" descr="Picture 3"/>
          <p:cNvPicPr>
            <a:picLocks noChangeAspect="1"/>
          </p:cNvPicPr>
          <p:nvPr/>
        </p:nvPicPr>
        <p:blipFill>
          <a:blip r:embed="rId2">
            <a:extLst/>
          </a:blip>
          <a:stretch>
            <a:fillRect/>
          </a:stretch>
        </p:blipFill>
        <p:spPr>
          <a:xfrm>
            <a:off x="11039856" y="5705855"/>
            <a:ext cx="1152145" cy="1152145"/>
          </a:xfrm>
          <a:prstGeom prst="rect">
            <a:avLst/>
          </a:prstGeom>
          <a:ln w="12700">
            <a:miter lim="400000"/>
          </a:ln>
        </p:spPr>
      </p:pic>
      <p:sp>
        <p:nvSpPr>
          <p:cNvPr id="156" name="TextBox 4"/>
          <p:cNvSpPr txBox="1"/>
          <p:nvPr/>
        </p:nvSpPr>
        <p:spPr>
          <a:xfrm>
            <a:off x="4687823" y="6488667"/>
            <a:ext cx="2816354"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solidFill>
                  <a:srgbClr val="FFFFFF"/>
                </a:solidFill>
                <a:latin typeface="Georgia"/>
                <a:ea typeface="Georgia"/>
                <a:cs typeface="Georgia"/>
                <a:sym typeface="Georgia"/>
              </a:defRPr>
            </a:lvl1pPr>
          </a:lstStyle>
          <a:p>
            <a:pPr/>
            <a:r>
              <a:t>www.raskfinance.com</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93FB"/>
        </a:solidFill>
      </p:bgPr>
    </p:bg>
    <p:spTree>
      <p:nvGrpSpPr>
        <p:cNvPr id="1" name=""/>
        <p:cNvGrpSpPr/>
        <p:nvPr/>
      </p:nvGrpSpPr>
      <p:grpSpPr>
        <a:xfrm>
          <a:off x="0" y="0"/>
          <a:ext cx="0" cy="0"/>
          <a:chOff x="0" y="0"/>
          <a:chExt cx="0" cy="0"/>
        </a:xfrm>
      </p:grpSpPr>
      <p:sp>
        <p:nvSpPr>
          <p:cNvPr id="158" name="Title 1"/>
          <p:cNvSpPr txBox="1"/>
          <p:nvPr>
            <p:ph type="ctrTitle"/>
          </p:nvPr>
        </p:nvSpPr>
        <p:spPr>
          <a:xfrm>
            <a:off x="1524000" y="299402"/>
            <a:ext cx="9144000" cy="1145350"/>
          </a:xfrm>
          <a:prstGeom prst="rect">
            <a:avLst/>
          </a:prstGeom>
        </p:spPr>
        <p:txBody>
          <a:bodyPr/>
          <a:lstStyle>
            <a:lvl1pPr>
              <a:defRPr>
                <a:solidFill>
                  <a:srgbClr val="FFFFFF"/>
                </a:solidFill>
                <a:latin typeface="Georgia"/>
                <a:ea typeface="Georgia"/>
                <a:cs typeface="Georgia"/>
                <a:sym typeface="Georgia"/>
              </a:defRPr>
            </a:lvl1pPr>
          </a:lstStyle>
          <a:p>
            <a:pPr/>
            <a:r>
              <a:t>1. Intrinsic Value (IV)</a:t>
            </a:r>
          </a:p>
        </p:txBody>
      </p:sp>
      <p:pic>
        <p:nvPicPr>
          <p:cNvPr id="159" name="Picture 3" descr="Picture 3"/>
          <p:cNvPicPr>
            <a:picLocks noChangeAspect="1"/>
          </p:cNvPicPr>
          <p:nvPr/>
        </p:nvPicPr>
        <p:blipFill>
          <a:blip r:embed="rId3">
            <a:extLst/>
          </a:blip>
          <a:stretch>
            <a:fillRect/>
          </a:stretch>
        </p:blipFill>
        <p:spPr>
          <a:xfrm>
            <a:off x="11039856" y="5705855"/>
            <a:ext cx="1152145" cy="1152145"/>
          </a:xfrm>
          <a:prstGeom prst="rect">
            <a:avLst/>
          </a:prstGeom>
          <a:ln w="12700">
            <a:miter lim="400000"/>
          </a:ln>
        </p:spPr>
      </p:pic>
      <p:sp>
        <p:nvSpPr>
          <p:cNvPr id="160" name="TextBox 4"/>
          <p:cNvSpPr txBox="1"/>
          <p:nvPr/>
        </p:nvSpPr>
        <p:spPr>
          <a:xfrm>
            <a:off x="4687823" y="6488667"/>
            <a:ext cx="2816354"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solidFill>
                  <a:srgbClr val="FFFFFF"/>
                </a:solidFill>
                <a:latin typeface="Georgia"/>
                <a:ea typeface="Georgia"/>
                <a:cs typeface="Georgia"/>
                <a:sym typeface="Georgia"/>
              </a:defRPr>
            </a:lvl1pPr>
          </a:lstStyle>
          <a:p>
            <a:pPr/>
            <a:r>
              <a:t>www.raskfinance.com</a:t>
            </a:r>
          </a:p>
        </p:txBody>
      </p:sp>
      <p:pic>
        <p:nvPicPr>
          <p:cNvPr id="161" name="Picture 2" descr="Picture 2"/>
          <p:cNvPicPr>
            <a:picLocks noChangeAspect="1"/>
          </p:cNvPicPr>
          <p:nvPr/>
        </p:nvPicPr>
        <p:blipFill>
          <a:blip r:embed="rId4">
            <a:extLst/>
          </a:blip>
          <a:stretch>
            <a:fillRect/>
          </a:stretch>
        </p:blipFill>
        <p:spPr>
          <a:xfrm>
            <a:off x="2164889" y="1444503"/>
            <a:ext cx="7862222" cy="5044415"/>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93FB"/>
        </a:solidFill>
      </p:bgPr>
    </p:bg>
    <p:spTree>
      <p:nvGrpSpPr>
        <p:cNvPr id="1" name=""/>
        <p:cNvGrpSpPr/>
        <p:nvPr/>
      </p:nvGrpSpPr>
      <p:grpSpPr>
        <a:xfrm>
          <a:off x="0" y="0"/>
          <a:ext cx="0" cy="0"/>
          <a:chOff x="0" y="0"/>
          <a:chExt cx="0" cy="0"/>
        </a:xfrm>
      </p:grpSpPr>
      <p:sp>
        <p:nvSpPr>
          <p:cNvPr id="165" name="Straight Connector 15"/>
          <p:cNvSpPr/>
          <p:nvPr/>
        </p:nvSpPr>
        <p:spPr>
          <a:xfrm>
            <a:off x="-1" y="3826553"/>
            <a:ext cx="12192002" cy="40068"/>
          </a:xfrm>
          <a:prstGeom prst="line">
            <a:avLst/>
          </a:prstGeom>
          <a:ln w="6350">
            <a:solidFill>
              <a:srgbClr val="FFFFFF"/>
            </a:solidFill>
            <a:miter/>
          </a:ln>
        </p:spPr>
        <p:txBody>
          <a:bodyPr lIns="45719" rIns="45719"/>
          <a:lstStyle/>
          <a:p>
            <a:pPr/>
          </a:p>
        </p:txBody>
      </p:sp>
      <p:sp>
        <p:nvSpPr>
          <p:cNvPr id="166" name="Title 1"/>
          <p:cNvSpPr txBox="1"/>
          <p:nvPr>
            <p:ph type="ctrTitle"/>
          </p:nvPr>
        </p:nvSpPr>
        <p:spPr>
          <a:xfrm>
            <a:off x="1524000" y="299402"/>
            <a:ext cx="9144000" cy="1145350"/>
          </a:xfrm>
          <a:prstGeom prst="rect">
            <a:avLst/>
          </a:prstGeom>
        </p:spPr>
        <p:txBody>
          <a:bodyPr/>
          <a:lstStyle>
            <a:lvl1pPr>
              <a:defRPr>
                <a:solidFill>
                  <a:srgbClr val="FFFFFF"/>
                </a:solidFill>
                <a:latin typeface="Georgia"/>
                <a:ea typeface="Georgia"/>
                <a:cs typeface="Georgia"/>
                <a:sym typeface="Georgia"/>
              </a:defRPr>
            </a:lvl1pPr>
          </a:lstStyle>
          <a:p>
            <a:pPr/>
            <a:r>
              <a:t>2. Asymmetric Return</a:t>
            </a:r>
          </a:p>
        </p:txBody>
      </p:sp>
      <p:pic>
        <p:nvPicPr>
          <p:cNvPr id="167" name="Picture 3" descr="Picture 3"/>
          <p:cNvPicPr>
            <a:picLocks noChangeAspect="1"/>
          </p:cNvPicPr>
          <p:nvPr/>
        </p:nvPicPr>
        <p:blipFill>
          <a:blip r:embed="rId3">
            <a:extLst/>
          </a:blip>
          <a:stretch>
            <a:fillRect/>
          </a:stretch>
        </p:blipFill>
        <p:spPr>
          <a:xfrm>
            <a:off x="11039856" y="5705855"/>
            <a:ext cx="1152145" cy="1152145"/>
          </a:xfrm>
          <a:prstGeom prst="rect">
            <a:avLst/>
          </a:prstGeom>
          <a:ln w="12700">
            <a:miter lim="400000"/>
          </a:ln>
        </p:spPr>
      </p:pic>
      <p:sp>
        <p:nvSpPr>
          <p:cNvPr id="168" name="TextBox 4"/>
          <p:cNvSpPr txBox="1"/>
          <p:nvPr/>
        </p:nvSpPr>
        <p:spPr>
          <a:xfrm>
            <a:off x="4687823" y="6488667"/>
            <a:ext cx="2816354"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a:solidFill>
                  <a:srgbClr val="FFFFFF"/>
                </a:solidFill>
                <a:latin typeface="Georgia"/>
                <a:ea typeface="Georgia"/>
                <a:cs typeface="Georgia"/>
                <a:sym typeface="Georgia"/>
              </a:defRPr>
            </a:lvl1pPr>
          </a:lstStyle>
          <a:p>
            <a:pPr/>
            <a:r>
              <a:t>www.raskfinance.com</a:t>
            </a:r>
          </a:p>
        </p:txBody>
      </p:sp>
      <p:grpSp>
        <p:nvGrpSpPr>
          <p:cNvPr id="171" name="Rounded Rectangle 5"/>
          <p:cNvGrpSpPr/>
          <p:nvPr/>
        </p:nvGrpSpPr>
        <p:grpSpPr>
          <a:xfrm>
            <a:off x="1524000" y="3182256"/>
            <a:ext cx="1763486" cy="1289959"/>
            <a:chOff x="0" y="0"/>
            <a:chExt cx="1763485" cy="1289957"/>
          </a:xfrm>
        </p:grpSpPr>
        <p:sp>
          <p:nvSpPr>
            <p:cNvPr id="169" name="Rounded Rectangle"/>
            <p:cNvSpPr/>
            <p:nvPr/>
          </p:nvSpPr>
          <p:spPr>
            <a:xfrm>
              <a:off x="0" y="0"/>
              <a:ext cx="1763486" cy="1289958"/>
            </a:xfrm>
            <a:prstGeom prst="roundRect">
              <a:avLst>
                <a:gd name="adj" fmla="val 16667"/>
              </a:avLst>
            </a:prstGeom>
            <a:solidFill>
              <a:schemeClr val="accent3"/>
            </a:solidFill>
            <a:ln w="12700" cap="flat">
              <a:solidFill>
                <a:srgbClr val="787878"/>
              </a:solidFill>
              <a:prstDash val="solid"/>
              <a:miter lim="800000"/>
            </a:ln>
            <a:effectLst/>
          </p:spPr>
          <p:txBody>
            <a:bodyPr wrap="square" lIns="45719" tIns="45719" rIns="45719" bIns="45719" numCol="1" anchor="ctr">
              <a:noAutofit/>
            </a:bodyPr>
            <a:lstStyle/>
            <a:p>
              <a:pPr algn="ctr">
                <a:defRPr sz="3200">
                  <a:ln w="9525">
                    <a:solidFill>
                      <a:srgbClr val="FFFFFF"/>
                    </a:solidFill>
                  </a:ln>
                  <a:solidFill>
                    <a:srgbClr val="FFFFFF"/>
                  </a:solidFill>
                </a:defRPr>
              </a:pPr>
            </a:p>
          </p:txBody>
        </p:sp>
        <p:sp>
          <p:nvSpPr>
            <p:cNvPr id="170" name="$100"/>
            <p:cNvSpPr txBox="1"/>
            <p:nvPr/>
          </p:nvSpPr>
          <p:spPr>
            <a:xfrm>
              <a:off x="62970" y="364309"/>
              <a:ext cx="1637546" cy="5613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3200">
                  <a:ln w="9525">
                    <a:solidFill>
                      <a:srgbClr val="FFFFFF"/>
                    </a:solidFill>
                  </a:ln>
                  <a:solidFill>
                    <a:srgbClr val="FFFFFF"/>
                  </a:solidFill>
                </a:defRPr>
              </a:lvl1pPr>
            </a:lstStyle>
            <a:p>
              <a:pPr/>
              <a:r>
                <a:t>$100</a:t>
              </a:r>
            </a:p>
          </p:txBody>
        </p:sp>
      </p:grpSp>
      <p:grpSp>
        <p:nvGrpSpPr>
          <p:cNvPr id="174" name="Rounded Rectangle 6"/>
          <p:cNvGrpSpPr/>
          <p:nvPr/>
        </p:nvGrpSpPr>
        <p:grpSpPr>
          <a:xfrm>
            <a:off x="6622432" y="2209573"/>
            <a:ext cx="1763487" cy="1289959"/>
            <a:chOff x="0" y="0"/>
            <a:chExt cx="1763485" cy="1289957"/>
          </a:xfrm>
        </p:grpSpPr>
        <p:sp>
          <p:nvSpPr>
            <p:cNvPr id="172" name="Rounded Rectangle"/>
            <p:cNvSpPr/>
            <p:nvPr/>
          </p:nvSpPr>
          <p:spPr>
            <a:xfrm>
              <a:off x="0" y="0"/>
              <a:ext cx="1763486" cy="1289958"/>
            </a:xfrm>
            <a:prstGeom prst="roundRect">
              <a:avLst>
                <a:gd name="adj" fmla="val 16667"/>
              </a:avLst>
            </a:prstGeom>
            <a:solidFill>
              <a:schemeClr val="accent3"/>
            </a:solidFill>
            <a:ln w="12700" cap="flat">
              <a:solidFill>
                <a:srgbClr val="787878"/>
              </a:solidFill>
              <a:prstDash val="solid"/>
              <a:miter lim="800000"/>
            </a:ln>
            <a:effectLst/>
          </p:spPr>
          <p:txBody>
            <a:bodyPr wrap="square" lIns="45719" tIns="45719" rIns="45719" bIns="45719" numCol="1" anchor="ctr">
              <a:noAutofit/>
            </a:bodyPr>
            <a:lstStyle/>
            <a:p>
              <a:pPr algn="ctr">
                <a:defRPr sz="3200">
                  <a:ln w="9525">
                    <a:solidFill>
                      <a:srgbClr val="FFFFFF"/>
                    </a:solidFill>
                  </a:ln>
                  <a:solidFill>
                    <a:srgbClr val="FFFFFF"/>
                  </a:solidFill>
                </a:defRPr>
              </a:pPr>
            </a:p>
          </p:txBody>
        </p:sp>
        <p:sp>
          <p:nvSpPr>
            <p:cNvPr id="173" name="$110"/>
            <p:cNvSpPr txBox="1"/>
            <p:nvPr/>
          </p:nvSpPr>
          <p:spPr>
            <a:xfrm>
              <a:off x="62970" y="364309"/>
              <a:ext cx="1637546" cy="5613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3200">
                  <a:ln w="9525">
                    <a:solidFill>
                      <a:srgbClr val="FFFFFF"/>
                    </a:solidFill>
                  </a:ln>
                  <a:solidFill>
                    <a:srgbClr val="FFFFFF"/>
                  </a:solidFill>
                </a:defRPr>
              </a:lvl1pPr>
            </a:lstStyle>
            <a:p>
              <a:pPr/>
              <a:r>
                <a:t>$110</a:t>
              </a:r>
            </a:p>
          </p:txBody>
        </p:sp>
      </p:grpSp>
      <p:grpSp>
        <p:nvGrpSpPr>
          <p:cNvPr id="177" name="Rounded Rectangle 7"/>
          <p:cNvGrpSpPr/>
          <p:nvPr/>
        </p:nvGrpSpPr>
        <p:grpSpPr>
          <a:xfrm>
            <a:off x="6622432" y="4086552"/>
            <a:ext cx="1763487" cy="1289959"/>
            <a:chOff x="0" y="0"/>
            <a:chExt cx="1763485" cy="1289957"/>
          </a:xfrm>
        </p:grpSpPr>
        <p:sp>
          <p:nvSpPr>
            <p:cNvPr id="175" name="Rounded Rectangle"/>
            <p:cNvSpPr/>
            <p:nvPr/>
          </p:nvSpPr>
          <p:spPr>
            <a:xfrm>
              <a:off x="0" y="0"/>
              <a:ext cx="1763486" cy="1289958"/>
            </a:xfrm>
            <a:prstGeom prst="roundRect">
              <a:avLst>
                <a:gd name="adj" fmla="val 16667"/>
              </a:avLst>
            </a:prstGeom>
            <a:solidFill>
              <a:schemeClr val="accent3"/>
            </a:solidFill>
            <a:ln w="12700" cap="flat">
              <a:solidFill>
                <a:srgbClr val="787878"/>
              </a:solidFill>
              <a:prstDash val="solid"/>
              <a:miter lim="800000"/>
            </a:ln>
            <a:effectLst/>
          </p:spPr>
          <p:txBody>
            <a:bodyPr wrap="square" lIns="45719" tIns="45719" rIns="45719" bIns="45719" numCol="1" anchor="ctr">
              <a:noAutofit/>
            </a:bodyPr>
            <a:lstStyle/>
            <a:p>
              <a:pPr algn="ctr">
                <a:defRPr sz="3200">
                  <a:ln w="9525">
                    <a:solidFill>
                      <a:srgbClr val="FFFFFF"/>
                    </a:solidFill>
                  </a:ln>
                  <a:solidFill>
                    <a:srgbClr val="FFFFFF"/>
                  </a:solidFill>
                </a:defRPr>
              </a:pPr>
            </a:p>
          </p:txBody>
        </p:sp>
        <p:sp>
          <p:nvSpPr>
            <p:cNvPr id="176" name="$90"/>
            <p:cNvSpPr txBox="1"/>
            <p:nvPr/>
          </p:nvSpPr>
          <p:spPr>
            <a:xfrm>
              <a:off x="62970" y="364309"/>
              <a:ext cx="1637546" cy="5613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3200">
                  <a:ln w="9525">
                    <a:solidFill>
                      <a:srgbClr val="FFFFFF"/>
                    </a:solidFill>
                  </a:ln>
                  <a:solidFill>
                    <a:srgbClr val="FFFFFF"/>
                  </a:solidFill>
                </a:defRPr>
              </a:lvl1pPr>
            </a:lstStyle>
            <a:p>
              <a:pPr/>
              <a:r>
                <a:t>$90</a:t>
              </a:r>
            </a:p>
          </p:txBody>
        </p:sp>
      </p:grpSp>
      <p:sp>
        <p:nvSpPr>
          <p:cNvPr id="182" name="Straight Arrow Connector 9"/>
          <p:cNvSpPr/>
          <p:nvPr/>
        </p:nvSpPr>
        <p:spPr>
          <a:xfrm>
            <a:off x="3293665" y="3023983"/>
            <a:ext cx="3322418" cy="63385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0"/>
                </a:lnTo>
              </a:path>
            </a:pathLst>
          </a:custGeom>
          <a:ln w="41275">
            <a:solidFill>
              <a:srgbClr val="E7E6E6"/>
            </a:solidFill>
            <a:miter/>
            <a:tailEnd type="triangle"/>
          </a:ln>
        </p:spPr>
        <p:txBody>
          <a:bodyPr/>
          <a:lstStyle/>
          <a:p>
            <a:pPr/>
          </a:p>
        </p:txBody>
      </p:sp>
      <p:sp>
        <p:nvSpPr>
          <p:cNvPr id="183" name="Straight Arrow Connector 11"/>
          <p:cNvSpPr/>
          <p:nvPr/>
        </p:nvSpPr>
        <p:spPr>
          <a:xfrm>
            <a:off x="3293665" y="3984724"/>
            <a:ext cx="3322418" cy="58928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21600"/>
                </a:lnTo>
              </a:path>
            </a:pathLst>
          </a:custGeom>
          <a:ln w="41275">
            <a:solidFill>
              <a:srgbClr val="E7E6E6"/>
            </a:solidFill>
            <a:miter/>
            <a:tailEnd type="triangle"/>
          </a:ln>
        </p:spPr>
        <p:txBody>
          <a:bodyPr/>
          <a:lstStyle/>
          <a:p>
            <a:pPr/>
          </a:p>
        </p:txBody>
      </p:sp>
      <p:sp>
        <p:nvSpPr>
          <p:cNvPr id="180" name="TextBox 19"/>
          <p:cNvSpPr txBox="1"/>
          <p:nvPr/>
        </p:nvSpPr>
        <p:spPr>
          <a:xfrm>
            <a:off x="244928" y="3182256"/>
            <a:ext cx="587829" cy="675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b="1" sz="4000">
                <a:solidFill>
                  <a:srgbClr val="FFFFFF"/>
                </a:solidFill>
                <a:latin typeface="Georgia"/>
                <a:ea typeface="Georgia"/>
                <a:cs typeface="Georgia"/>
                <a:sym typeface="Georgia"/>
              </a:defRPr>
            </a:lvl1pPr>
          </a:lstStyle>
          <a:p>
            <a:pPr/>
            <a:r>
              <a:t>+</a:t>
            </a:r>
          </a:p>
        </p:txBody>
      </p:sp>
      <p:sp>
        <p:nvSpPr>
          <p:cNvPr id="181" name="TextBox 20"/>
          <p:cNvSpPr txBox="1"/>
          <p:nvPr/>
        </p:nvSpPr>
        <p:spPr>
          <a:xfrm>
            <a:off x="244928" y="3732608"/>
            <a:ext cx="587829" cy="675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b="1" sz="4000">
                <a:solidFill>
                  <a:srgbClr val="FFFFFF"/>
                </a:solidFill>
                <a:latin typeface="Georgia"/>
                <a:ea typeface="Georgia"/>
                <a:cs typeface="Georgia"/>
                <a:sym typeface="Georgia"/>
              </a:defRPr>
            </a:lvl1pPr>
          </a:lstStyle>
          <a:p>
            <a:pPr/>
            <a:r>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8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8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8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7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8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7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74" grpId="5"/>
      <p:bldP build="whole" bldLvl="1" animBg="1" rev="0" advAuto="0" spid="181" grpId="3"/>
      <p:bldP build="whole" bldLvl="1" animBg="1" rev="0" advAuto="0" spid="182" grpId="4"/>
      <p:bldP build="whole" bldLvl="1" animBg="1" rev="0" advAuto="0" spid="171" grpId="1"/>
      <p:bldP build="whole" bldLvl="1" animBg="1" rev="0" advAuto="0" spid="180" grpId="2"/>
      <p:bldP build="whole" bldLvl="1" animBg="1" rev="0" advAuto="0" spid="183" grpId="6"/>
      <p:bldP build="whole" bldLvl="1" animBg="1" rev="0" advAuto="0" spid="177" grpId="7"/>
    </p:bldLst>
  </p:timing>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